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85" r:id="rId3"/>
    <p:sldId id="293" r:id="rId4"/>
    <p:sldId id="258" r:id="rId5"/>
    <p:sldId id="259" r:id="rId6"/>
    <p:sldId id="260" r:id="rId7"/>
    <p:sldId id="286" r:id="rId8"/>
    <p:sldId id="261" r:id="rId9"/>
    <p:sldId id="262" r:id="rId10"/>
    <p:sldId id="290" r:id="rId11"/>
    <p:sldId id="289" r:id="rId12"/>
    <p:sldId id="288" r:id="rId13"/>
    <p:sldId id="264" r:id="rId14"/>
    <p:sldId id="263" r:id="rId15"/>
    <p:sldId id="265" r:id="rId16"/>
    <p:sldId id="266" r:id="rId17"/>
    <p:sldId id="267" r:id="rId18"/>
    <p:sldId id="268" r:id="rId19"/>
    <p:sldId id="270" r:id="rId20"/>
    <p:sldId id="269" r:id="rId21"/>
    <p:sldId id="272" r:id="rId22"/>
    <p:sldId id="295" r:id="rId23"/>
    <p:sldId id="271" r:id="rId24"/>
    <p:sldId id="273" r:id="rId25"/>
    <p:sldId id="275" r:id="rId26"/>
    <p:sldId id="274" r:id="rId27"/>
    <p:sldId id="291" r:id="rId28"/>
    <p:sldId id="292" r:id="rId29"/>
    <p:sldId id="276" r:id="rId30"/>
    <p:sldId id="277" r:id="rId31"/>
    <p:sldId id="278" r:id="rId32"/>
    <p:sldId id="279" r:id="rId33"/>
    <p:sldId id="280" r:id="rId34"/>
    <p:sldId id="281" r:id="rId35"/>
    <p:sldId id="282" r:id="rId36"/>
    <p:sldId id="283" r:id="rId37"/>
    <p:sldId id="296" r:id="rId38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8" d="100"/>
          <a:sy n="68" d="100"/>
        </p:scale>
        <p:origin x="-1446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00DB3-DBF0-4086-B675-117E7A9610B8}" type="datetimeFigureOut">
              <a:rPr lang="pt-BR" smtClean="0"/>
              <a:pPr/>
              <a:t>03/03/2016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00DB3-DBF0-4086-B675-117E7A9610B8}" type="datetimeFigureOut">
              <a:rPr lang="pt-BR" smtClean="0"/>
              <a:pPr/>
              <a:t>03/03/2016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00DB3-DBF0-4086-B675-117E7A9610B8}" type="datetimeFigureOut">
              <a:rPr lang="pt-BR" smtClean="0"/>
              <a:pPr/>
              <a:t>03/03/2016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00DB3-DBF0-4086-B675-117E7A9610B8}" type="datetimeFigureOut">
              <a:rPr lang="pt-BR" smtClean="0"/>
              <a:pPr/>
              <a:t>03/03/2016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00DB3-DBF0-4086-B675-117E7A9610B8}" type="datetimeFigureOut">
              <a:rPr lang="pt-BR" smtClean="0"/>
              <a:pPr/>
              <a:t>03/03/2016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00DB3-DBF0-4086-B675-117E7A9610B8}" type="datetimeFigureOut">
              <a:rPr lang="pt-BR" smtClean="0"/>
              <a:pPr/>
              <a:t>03/03/2016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00DB3-DBF0-4086-B675-117E7A9610B8}" type="datetimeFigureOut">
              <a:rPr lang="pt-BR" smtClean="0"/>
              <a:pPr/>
              <a:t>03/03/2016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00DB3-DBF0-4086-B675-117E7A9610B8}" type="datetimeFigureOut">
              <a:rPr lang="pt-BR" smtClean="0"/>
              <a:pPr/>
              <a:t>03/03/2016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00DB3-DBF0-4086-B675-117E7A9610B8}" type="datetimeFigureOut">
              <a:rPr lang="pt-BR" smtClean="0"/>
              <a:pPr/>
              <a:t>03/03/2016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00DB3-DBF0-4086-B675-117E7A9610B8}" type="datetimeFigureOut">
              <a:rPr lang="pt-BR" smtClean="0"/>
              <a:pPr/>
              <a:t>03/03/2016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00DB3-DBF0-4086-B675-117E7A9610B8}" type="datetimeFigureOut">
              <a:rPr lang="pt-BR" smtClean="0"/>
              <a:pPr/>
              <a:t>03/03/2016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700DB3-DBF0-4086-B675-117E7A9610B8}" type="datetimeFigureOut">
              <a:rPr lang="pt-BR" smtClean="0"/>
              <a:pPr/>
              <a:t>03/03/2016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19D8CF-8DEC-4D9F-84EE-ADF04DFF3391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gi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jpeg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jpeg"/><Relationship Id="rId4" Type="http://schemas.openxmlformats.org/officeDocument/2006/relationships/image" Target="../media/image33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youtube.com/watch?v=m01CPKgWXfA" TargetMode="Externa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gif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6ey4o9QnKLg" TargetMode="Externa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2915816" y="404665"/>
            <a:ext cx="5542384" cy="1512167"/>
          </a:xfrm>
        </p:spPr>
        <p:txBody>
          <a:bodyPr>
            <a:normAutofit/>
          </a:bodyPr>
          <a:lstStyle/>
          <a:p>
            <a:pPr algn="ctr"/>
            <a:r>
              <a:rPr lang="en-US" sz="3200" dirty="0" smtClean="0">
                <a:solidFill>
                  <a:srgbClr val="002060"/>
                </a:solidFill>
              </a:rPr>
              <a:t>UNIVERSIDADE DO VALE DO ITAJAÍ</a:t>
            </a:r>
            <a:endParaRPr lang="pt-BR" sz="3200" dirty="0">
              <a:solidFill>
                <a:srgbClr val="002060"/>
              </a:solidFill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539552" y="2132856"/>
            <a:ext cx="7488832" cy="3456384"/>
          </a:xfrm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algn="ctr"/>
            <a:r>
              <a:rPr lang="pt-BR" sz="3200" b="1" dirty="0" smtClean="0">
                <a:solidFill>
                  <a:schemeClr val="tx1"/>
                </a:solidFill>
                <a:latin typeface="Calibri" pitchFamily="34" charset="0"/>
              </a:rPr>
              <a:t>CENTRO DE CIÊNCIAS TECNOLÓGICAS DA </a:t>
            </a:r>
          </a:p>
          <a:p>
            <a:pPr algn="ctr"/>
            <a:r>
              <a:rPr lang="pt-BR" sz="3200" b="1" dirty="0" smtClean="0">
                <a:solidFill>
                  <a:schemeClr val="tx1"/>
                </a:solidFill>
                <a:latin typeface="Calibri" pitchFamily="34" charset="0"/>
              </a:rPr>
              <a:t>TERRA E DO MAR </a:t>
            </a:r>
          </a:p>
          <a:p>
            <a:pPr algn="ctr"/>
            <a:r>
              <a:rPr lang="pt-BR" sz="3200" b="1" dirty="0" smtClean="0">
                <a:solidFill>
                  <a:schemeClr val="tx1"/>
                </a:solidFill>
                <a:latin typeface="Calibri" pitchFamily="34" charset="0"/>
              </a:rPr>
              <a:t> CURSO DE ENGENHARIA DA COMPUTAÇÃO </a:t>
            </a:r>
          </a:p>
          <a:p>
            <a:pPr algn="ctr"/>
            <a:r>
              <a:rPr lang="en-US" sz="3200" b="1" dirty="0" smtClean="0">
                <a:solidFill>
                  <a:schemeClr val="tx1"/>
                </a:solidFill>
                <a:latin typeface="Calibri" pitchFamily="34" charset="0"/>
              </a:rPr>
              <a:t>QUÍMICA I</a:t>
            </a:r>
          </a:p>
          <a:p>
            <a:pPr algn="ctr"/>
            <a:r>
              <a:rPr lang="en-US" sz="3200" b="1" dirty="0" err="1" smtClean="0">
                <a:solidFill>
                  <a:schemeClr val="tx1"/>
                </a:solidFill>
                <a:latin typeface="Calibri" pitchFamily="34" charset="0"/>
              </a:rPr>
              <a:t>Profa</a:t>
            </a:r>
            <a:r>
              <a:rPr lang="en-US" sz="3200" b="1" dirty="0" smtClean="0">
                <a:solidFill>
                  <a:schemeClr val="tx1"/>
                </a:solidFill>
                <a:latin typeface="Calibri" pitchFamily="34" charset="0"/>
              </a:rPr>
              <a:t>. Ms. </a:t>
            </a:r>
            <a:r>
              <a:rPr lang="en-US" sz="3200" b="1" dirty="0" err="1" smtClean="0">
                <a:solidFill>
                  <a:schemeClr val="tx1"/>
                </a:solidFill>
                <a:latin typeface="Calibri" pitchFamily="34" charset="0"/>
              </a:rPr>
              <a:t>Katia</a:t>
            </a:r>
            <a:r>
              <a:rPr lang="en-US" sz="3200" b="1" dirty="0" smtClean="0">
                <a:solidFill>
                  <a:schemeClr val="tx1"/>
                </a:solidFill>
                <a:latin typeface="Calibri" pitchFamily="34" charset="0"/>
              </a:rPr>
              <a:t> Franklin Baggio</a:t>
            </a:r>
          </a:p>
          <a:p>
            <a:endParaRPr lang="pt-BR" dirty="0">
              <a:solidFill>
                <a:schemeClr val="tx1"/>
              </a:solidFill>
            </a:endParaRPr>
          </a:p>
        </p:txBody>
      </p:sp>
      <p:pic>
        <p:nvPicPr>
          <p:cNvPr id="6" name="Imagem 5" descr="Logotipo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404664"/>
            <a:ext cx="2376264" cy="1296144"/>
          </a:xfrm>
          <a:prstGeom prst="rect">
            <a:avLst/>
          </a:prstGeom>
          <a:noFill/>
        </p:spPr>
      </p:pic>
      <p:pic>
        <p:nvPicPr>
          <p:cNvPr id="28674" name="Picture 2" descr="https://encrypted-tbn1.gstatic.com/images?q=tbn:ANd9GcTmZDcDjxs9JwTiM5cG-z4_vjZa9XomAthoxxKeFjWuPRGpHL1Ylw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10400" y="4724399"/>
            <a:ext cx="2133600" cy="213360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Picture 2" descr="http://www.cienciahoje.pt/files/45/45267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188640"/>
            <a:ext cx="5664850" cy="3096344"/>
          </a:xfrm>
          <a:prstGeom prst="rect">
            <a:avLst/>
          </a:prstGeom>
          <a:noFill/>
        </p:spPr>
      </p:pic>
      <p:sp>
        <p:nvSpPr>
          <p:cNvPr id="3" name="CaixaDeTexto 2"/>
          <p:cNvSpPr txBox="1"/>
          <p:nvPr/>
        </p:nvSpPr>
        <p:spPr>
          <a:xfrm>
            <a:off x="323528" y="3356992"/>
            <a:ext cx="3391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Cientistas</a:t>
            </a:r>
            <a:r>
              <a:rPr lang="en-US" dirty="0" smtClean="0"/>
              <a:t> da IBM </a:t>
            </a:r>
            <a:r>
              <a:rPr lang="en-US" dirty="0" err="1" smtClean="0"/>
              <a:t>medem</a:t>
            </a:r>
            <a:r>
              <a:rPr lang="en-US" dirty="0" smtClean="0"/>
              <a:t> </a:t>
            </a:r>
            <a:r>
              <a:rPr lang="en-US" dirty="0" err="1" smtClean="0"/>
              <a:t>átomos</a:t>
            </a:r>
            <a:r>
              <a:rPr lang="en-US" dirty="0" smtClean="0"/>
              <a:t>.</a:t>
            </a:r>
            <a:endParaRPr lang="pt-BR" dirty="0"/>
          </a:p>
        </p:txBody>
      </p:sp>
      <p:pic>
        <p:nvPicPr>
          <p:cNvPr id="47108" name="Picture 4" descr="Menor unidade de armazenamento magnético do mundo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36096" y="3429000"/>
            <a:ext cx="3333750" cy="2276475"/>
          </a:xfrm>
          <a:prstGeom prst="rect">
            <a:avLst/>
          </a:prstGeom>
          <a:noFill/>
        </p:spPr>
      </p:pic>
      <p:sp>
        <p:nvSpPr>
          <p:cNvPr id="6" name="CaixaDeTexto 5"/>
          <p:cNvSpPr txBox="1"/>
          <p:nvPr/>
        </p:nvSpPr>
        <p:spPr>
          <a:xfrm>
            <a:off x="251520" y="5661248"/>
            <a:ext cx="86409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Gráfico mostrando a manipulação e a leitura dos átomos com a ponta de um microscópio </a:t>
            </a:r>
          </a:p>
          <a:p>
            <a:r>
              <a:rPr lang="pt-BR" dirty="0" smtClean="0"/>
              <a:t>eletrônico. Os átomos de ferro são colocados sobre uma superfície de </a:t>
            </a:r>
            <a:r>
              <a:rPr lang="pt-BR" dirty="0" err="1" smtClean="0"/>
              <a:t>nitreto</a:t>
            </a:r>
            <a:r>
              <a:rPr lang="pt-BR" dirty="0" smtClean="0"/>
              <a:t> de cobre e</a:t>
            </a:r>
          </a:p>
          <a:p>
            <a:r>
              <a:rPr lang="pt-BR" dirty="0" smtClean="0"/>
              <a:t>ligados por dois átomos de nitrogênio (azul) em uma estrutura regular separada por um </a:t>
            </a:r>
          </a:p>
          <a:p>
            <a:r>
              <a:rPr lang="pt-BR" dirty="0" smtClean="0"/>
              <a:t>átomo de cobre (amarelo).</a:t>
            </a:r>
            <a:endParaRPr lang="pt-BR" dirty="0"/>
          </a:p>
        </p:txBody>
      </p:sp>
      <p:sp>
        <p:nvSpPr>
          <p:cNvPr id="7" name="Retângulo 6"/>
          <p:cNvSpPr/>
          <p:nvPr/>
        </p:nvSpPr>
        <p:spPr>
          <a:xfrm>
            <a:off x="6444208" y="332656"/>
            <a:ext cx="252028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 smtClean="0"/>
              <a:t>www.youtube.com/watch?v=4J2nVloDN1M</a:t>
            </a:r>
            <a:endParaRPr lang="pt-BR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http://ibxk.com.br/materias/2640/6939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59632" y="3429000"/>
            <a:ext cx="5191412" cy="3049167"/>
          </a:xfrm>
          <a:prstGeom prst="rect">
            <a:avLst/>
          </a:prstGeom>
          <a:noFill/>
        </p:spPr>
      </p:pic>
      <p:sp>
        <p:nvSpPr>
          <p:cNvPr id="3" name="CaixaDeTexto 2"/>
          <p:cNvSpPr txBox="1"/>
          <p:nvPr/>
        </p:nvSpPr>
        <p:spPr>
          <a:xfrm>
            <a:off x="0" y="2780928"/>
            <a:ext cx="2337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Nanotubos</a:t>
            </a:r>
            <a:r>
              <a:rPr lang="en-US" dirty="0" smtClean="0"/>
              <a:t> de </a:t>
            </a:r>
            <a:r>
              <a:rPr lang="en-US" dirty="0" err="1" smtClean="0"/>
              <a:t>carbono</a:t>
            </a:r>
            <a:endParaRPr lang="pt-BR" dirty="0"/>
          </a:p>
        </p:txBody>
      </p:sp>
      <p:pic>
        <p:nvPicPr>
          <p:cNvPr id="46082" name="Picture 2" descr="http://lqes.iqm.unicamp.br/images/lqes_empauta_novidades_1281_fulereno_uranio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68144" y="260648"/>
            <a:ext cx="2664296" cy="2780433"/>
          </a:xfrm>
          <a:prstGeom prst="rect">
            <a:avLst/>
          </a:prstGeom>
          <a:noFill/>
        </p:spPr>
      </p:pic>
      <p:sp>
        <p:nvSpPr>
          <p:cNvPr id="5" name="CaixaDeTexto 4"/>
          <p:cNvSpPr txBox="1"/>
          <p:nvPr/>
        </p:nvSpPr>
        <p:spPr>
          <a:xfrm>
            <a:off x="3563888" y="548680"/>
            <a:ext cx="110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Fulerenos</a:t>
            </a:r>
            <a:endParaRPr lang="pt-BR" dirty="0"/>
          </a:p>
        </p:txBody>
      </p:sp>
      <p:sp>
        <p:nvSpPr>
          <p:cNvPr id="6" name="CaixaDeTexto 5"/>
          <p:cNvSpPr txBox="1"/>
          <p:nvPr/>
        </p:nvSpPr>
        <p:spPr>
          <a:xfrm>
            <a:off x="251520" y="1052736"/>
            <a:ext cx="443916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Formas alotrópicas de carbono, como grafite, </a:t>
            </a:r>
          </a:p>
          <a:p>
            <a:r>
              <a:rPr lang="pt-BR" dirty="0" smtClean="0"/>
              <a:t>diamante e </a:t>
            </a:r>
            <a:r>
              <a:rPr lang="pt-BR" dirty="0" err="1" smtClean="0"/>
              <a:t>nanotubos</a:t>
            </a:r>
            <a:r>
              <a:rPr lang="pt-BR" dirty="0" smtClean="0"/>
              <a:t>, os </a:t>
            </a:r>
            <a:r>
              <a:rPr lang="pt-BR" dirty="0" err="1" smtClean="0"/>
              <a:t>fulerenos</a:t>
            </a:r>
            <a:r>
              <a:rPr lang="pt-BR" dirty="0" smtClean="0"/>
              <a:t> </a:t>
            </a:r>
          </a:p>
          <a:p>
            <a:r>
              <a:rPr lang="pt-BR" dirty="0" smtClean="0"/>
              <a:t>são uma forma molecular de carbono.</a:t>
            </a:r>
            <a:endParaRPr lang="pt-BR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3.bp.blogspot.com/-6-jwpxefAFo/T85n8BRmo6I/AAAAAAAAVQs/9YT99Sc2s_M/s1600/nanocones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836712"/>
            <a:ext cx="7671564" cy="3312367"/>
          </a:xfrm>
          <a:prstGeom prst="rect">
            <a:avLst/>
          </a:prstGeom>
          <a:noFill/>
        </p:spPr>
      </p:pic>
      <p:sp>
        <p:nvSpPr>
          <p:cNvPr id="4" name="CaixaDeTexto 3"/>
          <p:cNvSpPr txBox="1"/>
          <p:nvPr/>
        </p:nvSpPr>
        <p:spPr>
          <a:xfrm>
            <a:off x="683568" y="404664"/>
            <a:ext cx="1232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Nanocones</a:t>
            </a:r>
            <a:endParaRPr lang="pt-BR" dirty="0"/>
          </a:p>
        </p:txBody>
      </p:sp>
      <p:pic>
        <p:nvPicPr>
          <p:cNvPr id="1030" name="Picture 6" descr="Cientistas descobrem sétima e oitava bases do DNA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63688" y="4869160"/>
            <a:ext cx="1905000" cy="1752600"/>
          </a:xfrm>
          <a:prstGeom prst="rect">
            <a:avLst/>
          </a:prstGeom>
          <a:noFill/>
        </p:spPr>
      </p:pic>
      <p:sp>
        <p:nvSpPr>
          <p:cNvPr id="6" name="CaixaDeTexto 5"/>
          <p:cNvSpPr txBox="1"/>
          <p:nvPr/>
        </p:nvSpPr>
        <p:spPr>
          <a:xfrm>
            <a:off x="755576" y="5229200"/>
            <a:ext cx="609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DNA</a:t>
            </a:r>
            <a:endParaRPr lang="pt-BR" dirty="0"/>
          </a:p>
        </p:txBody>
      </p:sp>
      <p:pic>
        <p:nvPicPr>
          <p:cNvPr id="1032" name="Picture 8" descr="http://www.scielo.br/img/revistas/qn/v33n3/36f13.gi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76056" y="4653136"/>
            <a:ext cx="3085348" cy="198884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 descr="http://agenciabrasil.ebc.com.br/ckfinder/userfiles/images/Infograficos/2013/Dilemas-nanociencia-f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2439" y="190614"/>
            <a:ext cx="8791897" cy="626272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 descr="http://cienciasetecnologia.com/wp-content/uploads/2013/08/Escala_nano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988840"/>
            <a:ext cx="9144000" cy="4114801"/>
          </a:xfrm>
          <a:prstGeom prst="rect">
            <a:avLst/>
          </a:prstGeom>
          <a:noFill/>
        </p:spPr>
      </p:pic>
      <p:sp>
        <p:nvSpPr>
          <p:cNvPr id="3" name="CaixaDeTexto 2"/>
          <p:cNvSpPr txBox="1"/>
          <p:nvPr/>
        </p:nvSpPr>
        <p:spPr>
          <a:xfrm>
            <a:off x="539552" y="620688"/>
            <a:ext cx="31401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SISTEMA DE UNIDADES</a:t>
            </a:r>
            <a:endParaRPr lang="pt-BR" sz="2400" b="1" dirty="0"/>
          </a:p>
        </p:txBody>
      </p:sp>
      <p:sp>
        <p:nvSpPr>
          <p:cNvPr id="4" name="CaixaDeTexto 3"/>
          <p:cNvSpPr txBox="1"/>
          <p:nvPr/>
        </p:nvSpPr>
        <p:spPr>
          <a:xfrm>
            <a:off x="467544" y="1268760"/>
            <a:ext cx="80997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A </a:t>
            </a:r>
            <a:r>
              <a:rPr lang="en-US" b="1" dirty="0" err="1" smtClean="0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necessidade</a:t>
            </a:r>
            <a:r>
              <a:rPr lang="en-US" b="1" dirty="0" smtClean="0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 de </a:t>
            </a:r>
            <a:r>
              <a:rPr lang="en-US" b="1" dirty="0" err="1" smtClean="0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observações</a:t>
            </a:r>
            <a:r>
              <a:rPr lang="en-US" b="1" dirty="0" smtClean="0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 err="1" smtClean="0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numéricas</a:t>
            </a:r>
            <a:r>
              <a:rPr lang="en-US" b="1" dirty="0" smtClean="0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 err="1" smtClean="0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ao</a:t>
            </a:r>
            <a:r>
              <a:rPr lang="en-US" b="1" dirty="0" smtClean="0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 err="1" smtClean="0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longo</a:t>
            </a:r>
            <a:r>
              <a:rPr lang="en-US" b="1" dirty="0" smtClean="0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 do </a:t>
            </a:r>
            <a:r>
              <a:rPr lang="en-US" b="1" dirty="0" err="1" smtClean="0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desenvolvimento</a:t>
            </a:r>
            <a:r>
              <a:rPr lang="en-US" b="1" dirty="0" smtClean="0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 </a:t>
            </a:r>
          </a:p>
          <a:p>
            <a:r>
              <a:rPr lang="en-US" b="1" dirty="0" smtClean="0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das </a:t>
            </a:r>
            <a:r>
              <a:rPr lang="en-US" b="1" dirty="0" err="1" smtClean="0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ciências</a:t>
            </a:r>
            <a:r>
              <a:rPr lang="en-US" b="1" dirty="0" smtClean="0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 err="1" smtClean="0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sucitou</a:t>
            </a:r>
            <a:r>
              <a:rPr lang="en-US" b="1" dirty="0" smtClean="0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 err="1" smtClean="0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modos</a:t>
            </a:r>
            <a:r>
              <a:rPr lang="en-US" b="1" dirty="0" smtClean="0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 err="1" smtClean="0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sistemáticosde</a:t>
            </a:r>
            <a:r>
              <a:rPr lang="en-US" b="1" dirty="0" smtClean="0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 err="1" smtClean="0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comunicar</a:t>
            </a:r>
            <a:r>
              <a:rPr lang="en-US" b="1" dirty="0" smtClean="0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 err="1" smtClean="0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os</a:t>
            </a:r>
            <a:r>
              <a:rPr lang="en-US" b="1" dirty="0" smtClean="0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 dados.</a:t>
            </a:r>
            <a:endParaRPr lang="pt-BR" b="1" dirty="0">
              <a:solidFill>
                <a:srgbClr val="00B050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>
                <a:solidFill>
                  <a:srgbClr val="00B050"/>
                </a:solidFill>
              </a:rPr>
              <a:t>Alumínio</a:t>
            </a:r>
            <a:r>
              <a:rPr lang="en-US" dirty="0" smtClean="0">
                <a:solidFill>
                  <a:srgbClr val="00B050"/>
                </a:solidFill>
              </a:rPr>
              <a:t/>
            </a:r>
            <a:br>
              <a:rPr lang="en-US" dirty="0" smtClean="0">
                <a:solidFill>
                  <a:srgbClr val="00B050"/>
                </a:solidFill>
              </a:rPr>
            </a:br>
            <a:r>
              <a:rPr lang="en-US" dirty="0" smtClean="0">
                <a:solidFill>
                  <a:srgbClr val="00B050"/>
                </a:solidFill>
              </a:rPr>
              <a:t>Um </a:t>
            </a:r>
            <a:r>
              <a:rPr lang="en-US" dirty="0" err="1" smtClean="0">
                <a:solidFill>
                  <a:srgbClr val="00B050"/>
                </a:solidFill>
              </a:rPr>
              <a:t>exemplo</a:t>
            </a:r>
            <a:r>
              <a:rPr lang="en-US" dirty="0" smtClean="0">
                <a:solidFill>
                  <a:srgbClr val="00B050"/>
                </a:solidFill>
              </a:rPr>
              <a:t> de </a:t>
            </a:r>
            <a:r>
              <a:rPr lang="en-US" dirty="0" err="1" smtClean="0">
                <a:solidFill>
                  <a:srgbClr val="00B050"/>
                </a:solidFill>
              </a:rPr>
              <a:t>Química</a:t>
            </a:r>
            <a:r>
              <a:rPr lang="en-US" dirty="0" smtClean="0">
                <a:solidFill>
                  <a:srgbClr val="00B050"/>
                </a:solidFill>
              </a:rPr>
              <a:t> e </a:t>
            </a:r>
            <a:r>
              <a:rPr lang="en-US" dirty="0" err="1" smtClean="0">
                <a:solidFill>
                  <a:srgbClr val="00B050"/>
                </a:solidFill>
              </a:rPr>
              <a:t>Engenharia</a:t>
            </a:r>
            <a:endParaRPr lang="pt-BR" dirty="0">
              <a:solidFill>
                <a:srgbClr val="00B050"/>
              </a:solidFill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2420888"/>
            <a:ext cx="8229600" cy="3705275"/>
          </a:xfrm>
        </p:spPr>
        <p:txBody>
          <a:bodyPr/>
          <a:lstStyle/>
          <a:p>
            <a:r>
              <a:rPr lang="en-US" dirty="0" err="1" smtClean="0"/>
              <a:t>Elemento</a:t>
            </a:r>
            <a:r>
              <a:rPr lang="en-US" dirty="0" smtClean="0"/>
              <a:t> </a:t>
            </a:r>
            <a:r>
              <a:rPr lang="en-US" dirty="0" err="1" smtClean="0"/>
              <a:t>químico</a:t>
            </a:r>
            <a:r>
              <a:rPr lang="en-US" dirty="0" smtClean="0"/>
              <a:t> </a:t>
            </a:r>
            <a:r>
              <a:rPr lang="en-US" dirty="0" err="1" smtClean="0"/>
              <a:t>abundante</a:t>
            </a:r>
            <a:r>
              <a:rPr lang="en-US" dirty="0" smtClean="0"/>
              <a:t>, </a:t>
            </a:r>
            <a:r>
              <a:rPr lang="en-US" dirty="0" err="1" smtClean="0"/>
              <a:t>leve</a:t>
            </a:r>
            <a:r>
              <a:rPr lang="en-US" dirty="0" smtClean="0"/>
              <a:t> e forte.</a:t>
            </a:r>
          </a:p>
          <a:p>
            <a:r>
              <a:rPr lang="en-US" dirty="0" smtClean="0"/>
              <a:t>Metal </a:t>
            </a:r>
            <a:r>
              <a:rPr lang="en-US" dirty="0" err="1" smtClean="0"/>
              <a:t>precioso</a:t>
            </a:r>
            <a:r>
              <a:rPr lang="en-US" dirty="0" smtClean="0"/>
              <a:t> </a:t>
            </a:r>
            <a:r>
              <a:rPr lang="en-US" dirty="0" err="1" smtClean="0"/>
              <a:t>transforma</a:t>
            </a:r>
            <a:r>
              <a:rPr lang="en-US" dirty="0" smtClean="0"/>
              <a:t>-se </a:t>
            </a:r>
            <a:r>
              <a:rPr lang="en-US" dirty="0" err="1" smtClean="0"/>
              <a:t>em</a:t>
            </a:r>
            <a:r>
              <a:rPr lang="en-US" dirty="0" smtClean="0"/>
              <a:t> material </a:t>
            </a:r>
            <a:r>
              <a:rPr lang="en-US" dirty="0" err="1" smtClean="0"/>
              <a:t>estrutural</a:t>
            </a:r>
            <a:r>
              <a:rPr lang="en-US" dirty="0" smtClean="0"/>
              <a:t> </a:t>
            </a:r>
            <a:r>
              <a:rPr lang="en-US" dirty="0" err="1" smtClean="0"/>
              <a:t>barato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Encontrado</a:t>
            </a:r>
            <a:r>
              <a:rPr lang="en-US" dirty="0" smtClean="0"/>
              <a:t> </a:t>
            </a:r>
            <a:r>
              <a:rPr lang="en-US" dirty="0" err="1" smtClean="0"/>
              <a:t>em</a:t>
            </a:r>
            <a:r>
              <a:rPr lang="en-US" dirty="0" smtClean="0"/>
              <a:t> um </a:t>
            </a:r>
            <a:r>
              <a:rPr lang="en-US" dirty="0" err="1" smtClean="0"/>
              <a:t>minério</a:t>
            </a:r>
            <a:r>
              <a:rPr lang="en-US" dirty="0" smtClean="0"/>
              <a:t> </a:t>
            </a:r>
            <a:r>
              <a:rPr lang="en-US" dirty="0" err="1" smtClean="0"/>
              <a:t>chamado</a:t>
            </a:r>
            <a:r>
              <a:rPr lang="en-US" dirty="0" smtClean="0"/>
              <a:t> </a:t>
            </a:r>
            <a:r>
              <a:rPr lang="en-US" dirty="0" err="1" smtClean="0"/>
              <a:t>Bauxita</a:t>
            </a:r>
            <a:r>
              <a:rPr lang="en-US" dirty="0" smtClean="0"/>
              <a:t>.</a:t>
            </a:r>
          </a:p>
          <a:p>
            <a:r>
              <a:rPr lang="en-US" dirty="0" smtClean="0"/>
              <a:t>Macro, micro e </a:t>
            </a:r>
            <a:r>
              <a:rPr lang="en-US" dirty="0" err="1" smtClean="0"/>
              <a:t>simbólico</a:t>
            </a:r>
            <a:r>
              <a:rPr lang="en-US" dirty="0" smtClean="0"/>
              <a:t>.</a:t>
            </a:r>
          </a:p>
          <a:p>
            <a:endParaRPr lang="pt-B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 descr="http://cdn.slidesharecdn.com/ss_thumbnails/trabalhodemineralogia-bauxita-111008094145-phpapp01-thumbnail-4.jpg?cb=131808566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9592" y="836712"/>
            <a:ext cx="7315200" cy="54864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AutoShape 2" descr="data:image/jpeg;base64,/9j/4AAQSkZJRgABAQAAAQABAAD/2wCEAAkGBxQTEhUUEhQVFRUVFxUXFBcYFBgXFBUWFBUXFhUXFRYYHCggGBolHBYWIjEhJSkrLi4uFx8zODMsNygtLiwBCgoKDg0OGhAQGiwkHCQsLCwsLCwsLCwsLCwsLCwsLCwsLCwsLCwsLCwsLCwsLCwsLCwsLCwsLCwsLCwsLCwsLP/AABEIAOEA4QMBIgACEQEDEQH/xAAcAAABBQEBAQAAAAAAAAAAAAABAAIDBAUGBwj/xAA/EAABAwMCBAQEBgEDAgQHAAABAAIRAyExEkEEBVFhInGBkRMyobEGQsHR4fBSI2LxcoIUM3OyBxZDkqLC0v/EABcBAQEBAQAAAAAAAAAAAAAAAAABAgP/xAAcEQEBAQADAQEBAAAAAAAAAAAAARECITESQVH/2gAMAwEAAhEDEQA/APUUkUlpCQRSQBJJxhQP4sDYmekdYOcpuCdFU6nF50gWMQc/won8a4Z0/URHrcKfUGgEis1vNLYk9u+PdNfzMgxpvuImO5un1DGmksp/M3aobpjqZv8A9I3UVfnLwbNaRkmcN3nv+yn3F+a2ikFgP/EGSAABkkfYSs3ivxkWOaC0ePAAJd5m8AJ9w+a7JIri6n4nrA3AaIk+ETPS8gbqlX/FNbVo1nV1a0FoETc6bn90+j5egoriuXfiqsGw9japBu7UWECMEaSCfbK6XlvOKVYeF2l27XeFwMxHQ+hVnKJjQQhEpKoakigFQkkkkCSlKEiECQCKQQCEkUkDkUCkFFIhQVOJAIEajaQPygyZPsUOY8V8KlUqRq0Mc6OukEx6wuZ/AXMjxFKprDhWc91RxALmEOMNhwwWiBpOzRG8SjoKlYHJnpE5mBfoqj3wZkHYb56DdXwwgmJvbAPaSDvF1XcIfFgbzHQAZki5gjbzWF8VHVi2wmXeseRO8b7KSs/oAMgHIcL+5v8AZBzIPyOIvrv8vQG0gYEZnvKVVxuQNMWyTg7YJ2Fv3TpVWmRaMm21yBFhv9hCdTonVieu5GwB+if8HAmJvYTHWCewv5JwqCI3deAbAE22G8fVEV3EyBcyHYGSZwR3+/qoPhXOkapNhtJ69CBaPPotAsMzBEHM3x0+m2NkytSMGL9ZB9BIHWb9BsmDD4jh9UDUI8rNicCCTj7rPHDm8A3/APyzNzEfwupfS+YCLmSS3ODYZVbmNI/mF4FptF7m/wDYsmFrmM2G25Nh/bKMcNpadXzGZveMGSO+266J3BkNAMkZuQItf06BVHcE2bi2xgRmTcZN7fomasrOLpgAEAC5i0ZFgrdFrRMk585MW/RSuYItjYQQ2JxO9jPqEKYDY0iwxY3P8Y9ETe2rQ5+5hA+YAAabTYASDMDv3XScDxrKrZacZG7T3XBBrSSXeJwAsCMyIkzsCbdgrvLXxLy8gs1Q1psOkmL3Ikb+y154O4QhZvLecNqeF/hftNg79itMqy6gJJJLSEkkkgSCKCBJIykgKMIIqKi4mlqY5v8AkCPcLw/lPNq3DurcKajmt1ua+CQC5hLZtiR9gvcOJq6WOd0BPqBZeOfizlemr8YT/qyH/wDqAf8A7AE+YKYl8dlyH8XtH+nxhiw01d4GzxucDV77ldQ+hLQaYEEZE3sL2/KQNs9dl4hTaXDTJt8piY6/v2XQfhf8W1OEinV/1KBPyzdv/pmfB10mx7TKzeJK9Hs2xB1GQTMlogSQbQf3VeoyHWGBcAzbfY3uZ7naFe4PiadekH0SKjXi0fM1zRhw2Ii4+8iVUpljTYyCQSO5u0Edh/zdZaVgAL4MjeSREWHe9+6DRewkzFjZoJgQR6p9VpDpMGNRAbJyLg+UxHndKhTJjGXTpkkdbxc4HZC9pKLp28o+XN9rDN/JPAybT5+sCflG8/0CjBJDTI6iIkHE9MFONG1j0g41EXyfLHmqivVEkTYHO+dpjfsmVaYE49Jt+5mLd/a6XAfNn16WiRnA9cqF9Gwk5v5dhnqUGY1hIBtcxft/ws/iJ7am5tDW+0xuIyYWtXt8uW9vUAgY8uygdTazMkkki9y4gSI9/ZUZemLgTtEexi1s/wBuozTmQZvbcCCcSOke6vvogDxTqmHHI2Hpso6s4bFu0wOjT174upFV6WlulrnagMAYAmcD1uU005dF+35QBnxTb/lXeFohog5zcAmT1BtHmmmiRhv7Y/p6+SJkBsSNgAO5J7ytjgOclvgf4m/5ZI9fzCx/lYImwF73/nornwyDeJP23uB5WTB1zYcJamrl6XM30iHNEtJjT+x2P9uuj4Xim1G6mGRceosQrOX9WxKEQk1KFtkEkUggaijCKKBRCCSiKHO6kU4/yIH6/ouV5lwjarSx3Yg7tcMOHcLf57Ul7W9AXe9h9ljvViuAq0XU3EOF2mHQfqO0GyjYA+QBJJsDvO3v2XUfiLgQ4CoCWluY3Hfyz5SuaDNN48xscY84W/XOzF3kvH1eDqE0Hbw9jhEibyOu05EZ2XqPJ+ct4tpNLwFpl7CfEOjhHzNuY8r9uAHG0uL8JYynUY0QW+EVTIBkbVJObTcqo2hVoPD2F1N7SbOBEdQZFwQd+qxeLUr1JoABE7YEGC6QO8CfW3mIHvg6eozMgCYHfY58lDyPnbeJAa+KVdpnTIipAN6fVsZF/VW+Ipm5cIBvOm7rWaJv37R5Ll+talovEFokgAEXv4hqxGcn1HVPNENOoASZgdM5n9v5oMeQ6SYkze5AnTJB679fRXaVQPgusAJm99M7f3qqqOlaZv6fMYz95PldN1HbJjyb7f3qpDVl0bntpGcT1/nKLSxthEzP9P1QivWBHmcNNyTNvP8AVUKjNRlwhwG0x3Avix/4WroBl5sCQJ6wAYaMx36ds1uIo6nxERF9x0AnMjfz8kZZL6MiAQALExacWA/shNAhoIBAMD5bTmIwT2WhXeGiYOm0AQTPis2T4jnrY+9SvMEusL6Wk7bajmMX38kVSd/k49YG213HpbbyFk+nQLx/7jPnYfUx7osZg7wZvc9IAsM9IEW7yNM6QItNiJGMW7/dUyw2A2zQCb3jwnEQN87280aQAJ1bQJiR5BTVYAtk5JHvfEYUdL5tibRNxGCQDnJyoTQq0tQDNW5AFyZN77T/ACoqRdRqNc2+zpmC0D5SBjqCrpDjN9EfNBJJ7z1ygHNc02Dha84gZJUVvcDxLajA9hlpnOWkGC1w2IKsLmfwzxoo1nU3u/06vyk/L8UWAHSRb0C6l7bla438LDIRRQW0NSRlFAEISSLoCI5vmT5qOPeB6CPvKouVnibkqq/7pFUeccQGUi7yAtN/cLmOc8NBaWatD/ygHwOwWdc4nZb/ADunrY2mIMuE+QNyhx4DyGloDhpDh+WowmBjDhYgjurKljjCCw6jMdsjuva/wbzccbQY4Bo0eAsmdJAHicD1zPfsV5RzzgSzxDUWd2kkOGWvjBiLmxGFY/BnO6lB4+GSNMkCLPa4jUHXg3/Tor6w9U53+HKNjRmlUzLSdPWSPy/9sKvwPMD/AOXxbdD2gBr58FQDEmbHczY7woeG58ypS1yHVD8zfzNd/uH2WTxb/iatbXAOtN47RNj/ACp87F+nR8TwzhIcR4jkAxfAiN4AnsmS6PmMg5Ei8QRjczKz+U8ybSa2lWlzMAySW2wAfy+S2a9KGhzYcyBpcMARmI8U3/pXK8W5dHhHgNl/WCes/lb7bpzqcD/cY7gbEfX6KGi0kiTAgQIIEHIg3kxKkoVwb5tE7CJgSP7J7oQnO1ug5FiYkAAWAE/zPoAyqC3OAMb+Vh2j+lWLab7dLb+f2TXWucCNLdjMTI9sdfIKeKy+I4fxEu3I0i+5IlVmUwZc6SD26AX/AE9Y89h1CYLyQSZiIsI8XbuqlamScWmJ2PYdxJvcDC0zFKpJABIEFxDQNjGmw9fcesWgAyBi5MCPK0e6ucU64bOPzR8gvIcRjP163VZwjExjTeIiDNs/upimu4YmTeLeszttsnUQ0QYMxJBIiNsY+99k+9gJJGwNwYuD/un7qMnYb3J69rY874sqBXdfTsAbRBxMEg+vtZR62izYzI6NntuUqhi14MjoXfqdx+6Y0jAmPISe3U5UAr8NqIJlxNxMaZ+t4XU8DW1sDs7Hzb4T9vqudptBFzG/8HoMexWzyc+Fwx4sdoAn3DlJ6v40Cmp6BC6oaijCSBih4x0Md3Ee9lZhZHMuLlxYMNz3t/Kgya6q1XK1WCo8YCA5wE79z5Kop1OH1unpYZgR29cpU6R1CRcFt+tpHmPD9E/ggPm1SIOcyTmfSEeH4iSZjG3sD/7lUNqE63NIlrgCRabTPtZc1zakWPJpyHAeIQRIcLOdaSNtXUFbfFVyXgNuDmNs7eibp0ua7UTAJadwN29x2VGNyqq/T8QuiDEC0EbRJkXHuuh5fzYPsSGnAyAegt2VStytocXsboNiWySx0m0A4M7DrbKz+ZOgfJbNsD2xbqtMWOrrkwRGqb7OB8jFvVTco546jDS3wH5qZMOF8sBt6briOXc40v8AF4hi7jIEbgggmf6F0nDcW17SSHWGNOqASdxcealmrOnflrXsDqZmmZNh6knfMSLfqo3+E3ADbmf8r+Em2M9Zt5LleV80fRJNN2tkguaTIPrse8bBdPw/EM4ps032Ma2SNTetukQJxPcLjy443L0n4PifiXg6R4QScuE/TSRPTHdPdRkyesYB6m0ntiNukqq6jDrGGNA0m3hAkEH2mT1V6lVGC0tiIEgkm9vCe2fTYrNVWfQM5PiM4iJ3BI/tyVK1ggCLxk7Amc9N/qpqlOBLrncxab56gdNymPBMwel9zgHv080VnCjJ7T6ySBJHXoOw7qAsLWwJMXJucwMzMx/d1phkWN4Ana5jw2zYfRVeIpTbM5g2GfbKpGVAb4YPzQcQ4i0TGI97ZTHVsxbEmxkXjBteVa4ho0t6TjrfftKiZQIkmHF0AD82fTpnf6IhjKUm5gxAgAHYzHRSNpiJF5mLQBOYI+/ZW2NDRabg3+UneQfIgY3Vdw2i+9wG9CfP9fZIKpEOxJknrMnoDf1+i1OUT8R0iA5s+owI9T7KqGbkHVFrXJA/L7q3y9k1BpHivIwIwfp9Qpav7jWhJIiECuiEkhKSCPiaoaFx9fmQ+M9r/C7Indu0Ld4moXFcz+K+Vl7RUZ87emVvGdHmvHfDZqAkiIAybprqhcz/AKh9CJXPUebOdDX/ADAjOHDcdit57wWtIt23SQtY1Au1CZ0kum9sXmO8equtaQ1xFySY7KMcMS+ctNxGwJGVY42zTBNi2I7kDfzQONCLgXGY+52Mqv8AF1VANMTM9iBIKs06vhdO0XP98lToCXT2+3/BQWaxBfBIuyC0tB1S4ZnbNu6i4/htMEDwmbzduIB6t77b2uHcGTqxi5F9Rtkf3dWOYm7R1B+p3RGFxHLWOJJaA6CJwbggnpInvdV2mpRsJIwHAwAIJOsTG36Lc4qINpIxeJyqfES2xEWnqCD9E0xZ4Xh2VbhxYW7tPg7WA+3RafD/ABKbpadJbfUAZI6gEAkdYkLlOGrGk8EPLaRInJ+HcCRF9P8Ae66zl+nTOoGYINzNpFztZX1PHScl5+2oNNTS12xsGOuMnLHT1AlazqZFxgWEg7xBthci57TuAMS0QNhcYm3Za/LeFrUmh1J4rU5Hh1EuAJFi0Tp8gbXXK8f43K22u/LfJk3sJ+ggj0UlWiQCYn3mABj6n17qpT4wayxzSx0A+K2oRsbzj6QrbCd/r6zH0sseNIBRIaG9omAY6+Z7+ai4gAbQIgWJ6GLmx7q+9ki283N7xuJVd2Db639c2ugz6/DxJNxAte14IAk7QPdR1KYBtnHr/jMW2HT0lahpiznbWzixm5wTPoqNWYHhuTgDESLDY591YnqlUaSSATPQeUyY8gnigIiCd7mIO7nfXZWmNt3NnExJN7C23plQuEONwRciZA726dP7D1YcOHc+SJAAkuMAuEEyLmBt6KThWlp8Fh1xuYhSsrxBLpAm1wTscYsQFKXix0m0GPytycC8491m9L0sV7ONt1CVJWcSQTki/mCQfsmLrGTUUoSVGKSgUk8MXRzch+I/wzqJfSzuP2WBw3MH0/8ATqC4OTmNwV6Y4Ln/AMT8kFZhc0Q8Y79lFUKDgDqmJAFjb0Vp7fzC0/oub5Vx3i+HUEOEAH/KMeq6atApNcTnxDIsbYUGd8VsOAORMbZz5o8KYb5/uhQ4NxedThFyBFoJ8o9FePCbACfYIIOEqnUSAIk3M26bW/lRVaup4P0OJuUC91MkHGe0797kfVQ0r7wYJHc7mOl0E/GEZmIDo7xH8+yk4qkHNEgSY9LXIUNWmHPMECSNNoEm5HbI85S5hxEtAmQGkyO4t9kFKrwZABjUHYPmMEXVnkXENY74VVxaz/6T4+QkjwvJwwCb7QuddzKpIAe9pDtLgAJsSJaDgW/u/QMAcwOLodA1S1u8CSQJyVOPLfGuXFs8TxMnS003D/a5rpgQDsRjsU+hRqsdNMxfILgY6GMR5rCp0ixwcGtJHnf3P2XQcs45hjV4XWEeIk3yIEESfMRhaZ8b9bnbQ0N4hjagEEO+V84GN/ZWuDrtreLh3tMAf6Thpe214ANzG9wuf5oCRrFhNhbAwSB/GFgOfBlhk3M9DnwlZvCUnN6fQ4kB2m7XH8roBOLDY++ys1GAyQJz+W87eYXnbPxdULQyrFVoNnRFQQIud9/Pqu0/C/FCqyW1tcZBAD2joRsPp0WLwxv61bczc+hI88kqLRE47X2Az633V2sBIJc2ek7/ALWlMaywwRsZ9YWRnVGA2yDf/pFoHYn+hV307unMX2zAbFsWi3davwciM3PdxP0/ZVv/AAnTH0Bvf+90EDKRBAxaOwsLAbn23UlR4ptLiMWAGTYNsBvMJz2tAMwNN8gmRf8AVc3z/i3uLSwuLRqDyHACXAaaYgyTIcScKNRo8r5q17zTkEjU7wjwt+WWhxPiMk7DotYrkfw6xrKrI/NqEbAEOIHnIGB0XYaVrjUpiCfpSW0YQUkpiIC6OZpQITyE5rEHMfiD8MtreNnhf9CsDhePqNPwasywm2dV8338s+i9EcFz/wCJeQiu3Uy1QYPXspYqvwdKIyC65nrjqn1nQJORPqALrneF5uWf6VcOa5sgPBt/3N/ZbnC0QRZ8tLdQdmSc+UII+NcHDUHRcTEEiY2Vejw5aAcnSeuCZ33sFHzFzWtFTQT8o1CNTQTpNoMwtKjpNMAA4jcz67hT9UyhSkjUIIkxAMd774uqHG8PctEnAtckN6eqpc65y2jWaHSXOgO3DGnpubk77KavUc4N+ETJi8HSQe8723TYIOLoskuAa525zBMn3x7hNh5ZMmbEty07jBt5K7wPDubd5Oq8iwDTI8IDRE4M5shxNPDJHzEzMbAkW81MNX6FIlok+K+cb5+ih/8ADPHiyeojbsrTX6QJyYS+PeIsVUVua85eKfiEEkXxJGw6b4CzDxpdZwEO2iTBx5DzXQ1GgjSQDsbf3qsvmPIqThDZYdou3/7TbPRXTplniP8AG+ZIvbsUqXHOpnU18OG4P7fyq3Hcp4mkCWw8RfTcj/tz7LnOIL8Plp6GWmO4KaY9E5d/8QrhlYXsBUbcQP8ANv6j2XpfJ+Ytq0w9sVGwLsIdEjB3B7G6+c2N6YHaLWiNytbkHF1abx8JzmEkTpOxPTHv3Wb2s6fRWvU0RMHzt1aUvhW77yP1/VcLyH8VHQRV1RBJqC7p6lpsfSFvcs/Ehq1m0AzUTTFVtVs6dJJHjbB0OMY1Rdc7xztvUnNi57tNO4BBJFiDsG3z9BnZZtThNRMNs2QImNvkG475MnyG/W4YBp1HwmNRxbcuPW3tA6qnxHF0QNILnR08LTPfp5BSQZXL+GiqyBIEkmd4tv8AVdHCyeXGXFx36WA7AdFrqyYUkkkloc8EZTQnLq5ECpQVEFICoA4JpCkS0oMbm3IqVf5hB6jK5PiKNTgHOA8VKoLnSCRebTgr0MtVfi+FbUaWvAIKK4vheID2yJcx17ZmbtPc3WiwlrASLtBI7RgR1vCx+Z8qq8JU10RqZMwRI9eh7q9wXPqVRtx8N/ykEA+x6eigzKvBB1UvALnODQJaCGgC8T8oytbgqNnB25s21oAyc91m0eK+GSKksDC40yIl7S218kTFjieqh4LmoNXUbF2rsACZH2Uli3V3jXEAhhAAdeJmwvpi9vNZ/I4e5zYIaDLJ6EA5wfFjsrHEuLqmmkTGlrpgkXbqN5s657SrnK2xJGBA7+EX9bj27p+n4mrsaTdgcYEO6ZmD+U49lVq1XAtAMxEi3t1lWXVJeWgEReYtAGTNu0Zt3UdSndhEAkgkev3yqjQZ90NHuiBZAXMdIQEmVC+k14OpoOonIBEY3U4FvOwUlRox6IMWr+HuHdf4UHsSB7TH0Vf/AOWrksqaRs3SPv8AwuhAlStbsisujwLgwskAuy4DqIiFd5XwrqVP4bajwD8+l2gv8y249CrRYnQopvBcCymCKbGsBMmNzm5MlXaLc7qNjVNwRGrTeRBNjAnacT2WVafCiCAtVqy+GbLpWoApFoooJKo54JwUYKeCurmcigiFA8J7VGE9rkBcEwtUkpIqu5i5b8WclJAq0WjW35gB8w7jdde5qhcEHmtSs2uQS1oe0EFrttozMd/dM5ZyJ0eNrfCXaHNfbSfMT1XU87/ClOs7U06HHNrH+Vn0uD/8K4U6lSWG7DBMRHhAGFM7XVWjwNRrpGmfzC8RECPS60uApAtDmix9JG2YRfpeTocJsbQHDpI6WKvcLTAABvYeY2TBSewF5mTFzBiJOPooTBqADYE9Oo//AJU/GVwyQ6YJyBiZzGBbKpcMAXEt66Rfz7990RZ4hri5mhwaJlwidQ/xB23urLqeP7n+FXqOcXAGADcxkuGPTKttuUBaL+X6oOThi+90NkDqLb/3ZSVXhok4Sog/0ptVodYiwvGZI2jdRTaVV1S1MW0h0nocfr7eSeOGqtk62OEToDSHTF/FJ37K22q2+fmgeYg39lHrl0g4wNsfvKijTLiIi/nYd5V/gWAN+s9ZVWnTwPpt6rTpMwOv6KVYvcBTtKuJlJsBPKkWgikkqjmgU4JqMrq5pGpwKiCcCgkTlGCngqB6CAKMoHSoyE6UEDC1U+Y8uZWbpeJ6HceSvoaUHE1+X1OGdJBqU8ah8wHfqtGlxTXNDgbRfxZJOIhdIWLA5n+HQZdSgHJaRLHemyKrcTw4JIsQRfvfBTKFMtwGwYEARBvPv/ZUVCq2mS2qHU3wQJcSy5nwud8t+phX+Dk6rZIEGCQAZGPvOygrOI+LAEGD1jEfrPqpy0x9/wBVEeH01Lx8p0x0BE/UhT6f5VCdZIXt/bXRhFtygsUmoVhY2/eBf9k6mnPZIjKysZ7XNBAmDsP9xE+8fqrXCi/cTt3RbQMAYxPp3Vum1RpNw1OXT2WtwTZcegsqXA0/qtmjR0hZqnwmkp0oOVQJRSSQc0E4JqQXVzPSlBKUDwU4FRgoygklEFRgogoJJSTQU6VAAp2KIJwRTnJjmqVqRQUeL4RlQQ9oI/uFz3GchqU/FRe4tH5JOOgXVOamhByFLig97ZhrhIhwIIBiw2NwPZaGlaXMOV06vztv1GVkVeXV6XyH4rOhs8eRQSFKkqzeNbh0tduHCD/Kt00EzFK0KAFTUyoqVjSp20pRpQpKXidpbnfoFFXuEpyR0ELUKgpU9IAHqpNSyoSkgggdCSCSDmkpSSC6uZyKASQEJJIIHIhNRCB4KOpMRlA8FPBUQKcCglDkdShlOBUEkJ3w01rk7Wio3NTYU7Sg4BNFLieFZUEPaD5j9Vnu5EB/5dR7O3zD2K2y0IFiDEHLqo/Ow+YIP0KezgKvVn1P0WuGJ7QEFPhuW/5ku7YHsP1W7wnDNYIAAUfD04ucqbUsVqHkoSmFJRTpSlNSlA+UkxJBzgRSSXVzFFqSSAlBJJA7ZApJICiEUkACckkgKKSSB6QSSUDwkUkkCKCSSAp1PKSSK0AkUklhoUdkkkACBSSRTEkklUf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23556" name="Picture 4" descr="http://upload.wikimedia.org/wikipedia/commons/5/5d/Aluminium-4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620688"/>
            <a:ext cx="4032448" cy="4032448"/>
          </a:xfrm>
          <a:prstGeom prst="rect">
            <a:avLst/>
          </a:prstGeom>
          <a:noFill/>
        </p:spPr>
      </p:pic>
      <p:pic>
        <p:nvPicPr>
          <p:cNvPr id="23558" name="Picture 6" descr="https://encrypted-tbn2.gstatic.com/images?q=tbn:ANd9GcRQmDFBsV8H0Zw5pszuPD9ox2Clh5fKfRqYCC6SkYZlAZH-9wolFA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580112" y="1124744"/>
            <a:ext cx="2619375" cy="1743076"/>
          </a:xfrm>
          <a:prstGeom prst="rect">
            <a:avLst/>
          </a:prstGeom>
          <a:noFill/>
        </p:spPr>
      </p:pic>
      <p:sp>
        <p:nvSpPr>
          <p:cNvPr id="23560" name="AutoShape 8" descr="data:image/jpeg;base64,/9j/4AAQSkZJRgABAQAAAQABAAD/2wCEAAkGBxQSEhUUEhQUFhQWFBUUFBUUFhQWFBgYFxQYFhUXFRUYHSggGBolHRQUITEhJSksLi4uFyAzODMsNygtLiwBCgoKDg0OFBAQFCwcHBwsLDQsLCwsLCssLCwsLCwsLCwsLCwsLCwsLCwsLCwsLCwsLCwsLCssLCwsLCwsLCwsLP/AABEIAKsBJwMBIgACEQEDEQH/xAAcAAABBAMBAAAAAAAAAAAAAAAABAUGBwECAwj/xABREAACAQICBAoFBwkFBQkBAAABAgMAEQQSBQYhMQcTMkFRYXGBkaEiUnKxwRQzQoKSstEjJDRiorPC4fAVQ1ODkxZEVGNzFyU1dISUo8PiCP/EABgBAQEBAQEAAAAAAAAAAAAAAAABAgME/8QAHxEBAQEAAQQDAQAAAAAAAAAAAAERIRJBUWECIjGB/9oADAMBAAIRAxEAPwCjqKKK0CiiigKKKKAoopforCl87ZbqgBJ5hmYIpPeQO00HfQWrmIxZPEpdQbM7EKgO+xY7z1C521NdHcFV7GfFKOlYkLeDuV91OGp+LdsRHg7LleMur7QVPFcYQQOUD4jr3VP11dk7ewj3GprO2ojg+DHR68tpn9qQKP2VFLxqboqLfCnT6TyufDMakS6BPOr+B/Cg6vxHeCCd5uey9js76lvgntGnwWil5OFjbsjv4ZjSdptGD/cov/bx1JZdUYG3SOL+yfhTNj9VY0Ng0rdoAt2W399c9+befEmhOjHBPySEAb7wRDyG2ukOidGS7sPB9gr7t1LdEaqYV7CQzBh+sRfvqUYTVHDILIrG/OSSfHnq/dPr2QjEai6Ob+4A9iSUeWa3lTRjeDTBt83JNGebasi+BAJ8atRtWV5lfy+IrUapMdxt7Vvga6McqD0zwczxAtC6TqBewBSXr9A3B7mJ6qhdXNwlaam0fM2HjVQ3ErIJjcn08w9BTsFip2m+0bhVaav6q4rG52w8TOqAl3+je18oP0nPMoudvMNtVqb3MlFPuK1RxiH0sPOPahmXzZbedNkuj5FNmWx6Cyg+F6uU2EtFdjhXH0G8DbxrmyEbwR27KK1oooqAooooCiiigKKKKAooooCiiigKKKKAooooCiiigKKKKAqyuBbRyYhsZHKLo8CRnqu+YMOsGMEdYFVrVscA6WbEt0mJfAOfjUoWavYFodMxRtyo4yjW3XGEBuOojb31cEFR/SWhgcXBi12MmaOT9ZWjdYz2hmt2MOin/DmspC6OiQ1iOsSGgjeu72wWJIvfiJLWNjfKbHZXl/F4uTOwzvv9Zvxr03r635jif+k34fGvL2M5bdtFSPg9nY4+K7Mdkm8n/DavUOqJ/NY+2X969eWuDz9Oj9mT7hr1Jqf+iR9sn716qdz1RRXLEzrGjO5sqgkn8BznqoqvOFfVdMbJBbjGlEcl44snGPEpVmCl9gbMyqCdg4wnbaxlOqKQjBwCOA4dAlhAwIZLEghr7S1wbsdp3mu+gIi+fEyCzzWyg2OSFb8Ulx7TOeuQ9AqFaa0zpePES8Xg88IkYRnIWJQGym6PzgX3c9EWOIlrSTBRsLMqsOsAjzqrf+0HHR/O6PkHSbTp74yK6R8LaD5zDyKep1P3gtXDU6xWqGCk5eFw7dZiS/iBTbiODXRz/wC7hfYeVfINamjC8LGFblJOvaqEfsuac8PwlYBt8pX2o5R7lNXanBsxXA3gH5JnTsdG++jHzpqxPAZAfm8Qw9uGN/uFKnUGuuBfdiofrNl8mtTlh9MwSciaJvZkQ+406qZFOYjgJk+hPA3ReOSP3O1NOI4E8Yu5IH9idx99RXoZXB3G9bU6qY8v4zgpx6X/ADOUjpjlhbyzXPhTPitSMVHy8LjB/ku33Vr1xRV6vRnt4vxOjAhs5ZD6siFW8DY1xGCB3SA93869qMgOwgEdB21EdemwUEN5cLhpZWuIkkijYX52NxyRceIHPTqnhcvl5fwuhZJDZLNbedoA7SRa9KJNWZgPoE9Abb5gDzqcxQKihVACgWAFJMUKlvhNquZIypIYEEbCDsNa1KNLYQSD9Yck/A9VRgijTFFFFAUUUUBRRRQFFFFAVb3AeLRzN0zKPBf/ANVUNXHwMplwxPrTsfBUHwNSi2xW8Fcga2DdFZQ4RmsSGuWFnDg23g2YHeptex7rEHnBBrpJQRPhDb8xxHsfxCvMmL5bdpr0twjt+YT9i/vFrzRieW3aaKf+D/8ATU9l/umvUup36HF/mfvXryzqD+mL7L/dr1JqX+hxfX/evVQ+VCtLY5sdjJcHh3CphYi80hGZflLqRhkI+kEJ40gHlIgvsNO+u+sK4DBS4g2LKMsan6UjbEHZc3PUDUX4H8A0ejxNISZcXLJiZGPKbM2VT3hc31zRW+j+D10ZWkx+JfKykqDlVspBym7HYcoB7qnOY1zDVtmojpnNaSRq3KVT2qD76xetr0U3T6uYN+XhcOf8pL+IFN0+oGjn34YD2JJk8lcCpHmrYGghk/BdgG5PHJ7Ml/vhqbZuCCA8jETD21ib3BasYGsiiYqx+CeZPmcYB0Di3TzVz7q0/wBh9Lx/NY24/wDM4gD7JBFWwKyKaYqNsHrFFyXdux8K/wC8FzWv+0On4uXh3f8A9OHv28T8Kt+s0VUMfCZpCO3H4NVFwpLxYiEXJt9K/TTRrHphsXO8pvl5Ma+qg5I7ec9ZNWDwpaSCYUQi2aZh3KhDE+OUd9VSKJXRRTbjKcGewpoxklENk421H9MQZXzDc23v56f5Tem7TMd47+qQe47PiKqmGis0VVYooooCiiigKKKKAq6OCgWwcfW8h/at8Kpers4NBbBQf5h8ZXt5WqUWctbVzjOyt6yOE8TZhJEQJBYG/JdL3KOPGx+iSek3V6P0gJ0zAFSCVZWtmVlJBBt2VoDTHrdHMuHklwobj0KyDJyjkDAkLb0zZj6PONm2iEnCa35hL2x/vVrzbiOU3affV963aTOJ0Mk5teURkhb5bq65rdAvVBzco9p99VT7qKfztfZf3V6n1JP5lD2P+8avKOqUuXEqT0EeNerNRz+Ywey37xqJ3VX/AP0DpcyT4fBRnkjjWH/MkJjiv2DP9urX0fhFgijhXYsUaRjsRQvwqh8TP8t1l23y/Lgo9nDGw7jxJPfV956LXbNWQ1cc1ZzVEdg1bZq4ZqzmoO4ashq4ZqyGqhQGrOauAas5qDuGrbNScNW2eiu+atg1Jw9BkA2ncNp7BvoKm4ScfxuNZb+jEqxjovbOxHe1vq1Fr10xuKMsjyHfI7OfrMTbzrgpuaI6HdTLj2qY6G0WjqZZ3yQg5b7i7eqv8vxs1626GjWPj8M5aPNkcE3Kk7iNgNuo1nrm4uX9RMG9csXHdHH6p8heuiV1YeYrSIdRWxTyNqK0rWiiigKKKKAooooCrx1KGXC4YdMSnx2/GqOq9NArkw+FB5oYgf8ATWpRYMJ2DsFdBXDDn0R2CuoasjpQDWAazQQ3hPhyaMcRJZVkzNkGxQ7h2YgbhnAv7XNVO64aoTYIJM6/kZnk4pgb2ysfRfoJG0dIv0GvSToCCCAQQQQdoIIsQRzgiozwq4zNo7iOKurWDSEqEjyWyG525ybW7DVHnfRLESqQLnmFyPMV611CY/2dhywseLJIve3pMSL89eR0iKvlbeDY16u1A/8AB8Nb/htngaJ3UVwTMZtMRyNvtiJm7Wjce+SvQQevOnBLiVTHjPtDwOlr2vcqWGbm9ENtq6dU9KLMpUysxz5VZwAAqQR3zMOVcgm7G93PVQ1Iw9bZqQNikEnFcYnGWvkzDMQSQCAd42Guwzf0RUCrNWc9JLtWc56DQKs9ZD0l43qNAmoFeetg9JBNWRJQK89ZD0l4yjjKBXnpu1mxWTCYhuiFwO1lyDzYV34yo/r9NbAyj1miX/5kb+E1RVRNYhuTYbSTYD3D3Vq5pbqzGGxUAO7jFJ7Acx+7UvA6ay4u0ow6n0MOOK2bjJ/et25rju6646FfO7xMfRmhljPUeLLK3VYimd5zIzOd7szntYlj76XaICmaPOSFzC5XY1uonprzO+cI9Ef67a6Md1cgNtdWG0V6nBEp+U3tH30ViY+ke0++itK0ooooCiiigKKKKAq/glkQdAHkv8qoWBbso6WA869BZdoHXb4VKJNgWvGh6qUCkegmvCnePM0vasjINbVzFb0Ga4Y3CJNG0cqhkcZWU7iPgdxB5iBXas0FD8KWr4wuKhMcbCFoIkEhsc8ka5XLEbA9gpI2dNX1wbr/AN14Mf8AIX40g03oePFwvBMPRbcRbMjDkut/pDz2g7CaedUsGYMHDExDGKMISu4ld5F9wqo816ix8VpAxPvyywm28Mp+jt2G6W76tDDaMyyieJDEwUoGdoxHlIAZbSKQTYED0t3fevNMaN4rTssQYgPM7gg2IWeMygAjnGew61pzx+iYy54yWSNr75/yqk2FvyqHbsK7SN2zeKsT5fqSYk4MktjJkmkIt86pcDNmuGW+U36BsvWcNraIT6DSyRjYqZXew6nYX8+6otiNXZwAVCSKdzRMCCO8AnwpCGkiNiLHdZlsfA2q4ztTubhPRd2Hkvz5nVR3bCaUaJ4SElfK8DqCeUjCS3atgfC9V/8AK3Jt6d+hST+zTlgdWcTORaMAH6Uy8Xb+I9wNTIbVzxPmAKkEEXBG4g1tc9FIdBYUYeCOLMWyjax5ySSbAk2FzsFOIas425k9XlWMw6BShTeggUCcEf0TWdnX411KL0VjiF/o0Ght0mozwhtbCDbvmQfsufhUnOF6GPvqLcImHIwgJN7TJ91x8aCs3NOWqJ/PIetiPFGHxpsat9H4ripY5B9B1bwa5FL+KTw4YgAHmFqcdFQ5XLsCVjjklbqyRkjzyinjTujAkxZdqSnjI25iG9K1+/wtSTTkfybDFG2S4gj0edYkOYkjmLNlHZ2V5pzcdreELVa6SHyF62y0nx75UkP6pHjs95r1OCJmiiitKKKKKAooooCiiigWaGTNiIR0yxjxcCr7G/vB86o7VOHPjcMvTPH5MD8Kv98ENtieq/bWaF2gD+Tt2eaj43p1NNei48pt1e4/zp1qDQVtRatgKAArcLQLUM/RsoNiAN9KMBiTdl5ipI7RSMDtNKsG2yTdyCdnVVFA8KziLSYmXlqYWI5rJFCyeN3HdVgSQxyqLWNwCOg3UEEdtxVfcLoHy9+uKH92tPeoul0kwqh3UPCOLYXYuQvzZVFBJGWwvs2qaId0wAia4DLc3LRnIfrKvov9YGnCPDll9JhIp3EqBfpzgGzHm3C3QKJ8ZGiFndFAt6UjZF2mwuTuPVTTHp5BfJicIB1zwFe5WlFqJwe8JAqbEVVH6oC+6nLDg1HU02SBlaGQ9MMkTjydrUmn0q5NiHuOYgsPsggUNTIY5FNi65vVzAt9nf5UohxzMLpHI/YpUdzSZQfGoMukWItcgdAVh5Bj7q5PLcgsz3G65l2DquuwUNWdhc55cZXqZkLDr9AkedKjGP6Jqt8NpgrYcdIo6i58iy07Ra2xqPSkkPWREPNmJoupkIh/RoMPWfKo9htONL83FKw9YnKv2hspdh2d96qD+qTJbtNrCoHAoPWHv8hUZ4Q7fIn2kkNGRsP+IFO/2qkSYVjvPn8F3+NQjWV55Y5FACpkJKlGZjkObY+cW3DmNUV27VpWHasLQSHRutcsEQjypIF5Ge916hbePd01GtJY955WkkbM7HfuAA3BRzKOj8TW8x2UhJqSScq6ximrTr2i9pgO4bT5gU7bl6zUf1ll9NU9RRftbafLLVQz0UUVpRRRRQFFFFAUqwOj5ZmywxvIdlwilrX6bbh1mlmgdXZ8WwESHLezSEERr03bp27htq8dUtXPkcPFQoWJOaSRhYu3SegDcBzdpJLRXepWpGLixUM8yLGkbhyrOpc2H0VW+2/TardiYNupRHohjyyF6htpVHo5FN956T+G6shLhhZqcQawMo/q3urBn6BQdAOo1jL02ri0pNa7emg7lgK5tiAN1aZKMtBh8QTWi4spmJ3FWU9jC1/G1bEVpJGGBBFwQQR0g7CKClOFYfnSn18PE33l/gNRjQeKKPbPIqEflBE+RmAvbb1E36bXr0ZrbqphpsMJIoYOOtHGsk68aUj428gRXzAuA8lri199VhwpasxxxRT4eNY+LIicIAoyH5tiBvIPo358wqpiM4bScAjeNoJzHIQ7DjSSxXbcX2g7Bt57UowMmFDAZ5FVkDBZMzqnUXsLOd2zYLb70xaIu0gBF9h5rm+4ADvPnT+NAswyRFxLf0VLFVyG+YFR6ZN7WIvsuLc9XEPA1QhkGaMsP1ls4PZ09zU2vq5MpIjYG19h4yO4HOCQBfqvTrofV6aMhXnAP+Gg9MdqqDIO9RUlw2CHIPHTNzrmP7XLCjrbLURXj4OcNZ4pSep2P3jbzp80TqdiJ7MIco6X4snxAsfGpng9YcLCcoijaQbxEeMIPXIxKD6rHsqZ6NxwmQOAQDzGx8xspaskqCaO4MB/fyk/qozAeR2VLdEao4XDm8cShvXygv8AaNPa1vY1NXGq4decA9u337q67KwFrYLUGc1NmIhAY33XN+w7x505036TazDrHuP8xQURpPCGGWSI743ZO4H0T3ix76TKalfCTgMkyzLukUK/tKLA96gD6nXUMaS1VW8slcgm2uTSUCSiOkkgF2bkqLnu21DsRMXZmO9iSe809afxuwRjn2t2cw+PhTDViiiiiqCnHQ2gsRi2K4eJpCBdrWAF92ZjYDvNN1egOCTEoui4stgc8vGHYPS4w2v9XJS0QrRXA5in2zyxQjoAMjd49EedTTQ3BPgYCGkzzsP8QgJ9hQL9hJqTy6ZjG+RB2MD7qQzaywD6TE9AST32tWdD5DBFGAERQALAACwHQANgrc4noqKya2J9GKU9oUD30nfWmQ8mG3ax+AoJe0prTN11DW09iDuCjsU/E1ybSGIbezdwA9woJsWFc3xCjeR41C80p3lz2k1lYW6KCWvpOMfSHdtri2l05r+FR5Ym6K6pGeigeTpboHjWP7RY8wpsSM12RDQLhiWPPXVGJ5zSSNTW7YlU5TKOokX8N9ELbbN5tvtc28KS43RyzxvGwUhlItICUvvXMFIJAYA7CDs31zGk0OxRI56EQjwL5R50qhM5GzCSjo41o1v9jPQRTRGESLCkYyOGCRirKmFiWJQAeTJIPyjE89m6B2pPyRuI5QsZ3IY51HWSqoFb61z11MMRoLFyqAy4dSNqsxzuveqi/fXJtTJ3FpMVs51UWHgthRMMeFxUaIYyYsjbwqSJ3A2B7r0rwksMZuuIkjW1iESU3HQbvbxBpzj4PohvmfuYD+E0qj1JgG+Rz2ybPuCmmEsOJwDG7Wc9MkKeN8l/OniLTeH3K42c1rCtYdV8Ou4jvLn3MKUJoaIf3lutQf43YUUDTEfMy/aT8a7R6QDbgPtp8DWiaNjG+eQ92HH/ANd6VLFCPpE9uT4LRWFxA6vtfyrSfGld0Zf2HjH3ytdwYR0/aI91bcfF0t9t/wAaBtfTDjb8kmIG3ZJhfjLTXpXTZbLnglh3kGRoWDg25PFO27ZvtvFPWm5VfDzLEQsrQyCNt5DlDlIzc97V5q0lFpfMWmGOv635YqB1FfRA7KC3NPyxYqFomYq29HtfKw3XHOvSPiBVZ6QwbwnLILG1xY3U+y3OP62VG203i4zZppgeh2Ynwah9Y8Sws0mYdDKhHmKYHY1wxeMEYO4tzL8T1U0SaUkItcDrUAHx5qRk1cGZHLEkm5JuTWtFFUFFFFAVsshG4kdhNa0UHUYlxudvtGpVqjr5NgyEkAngvtRz6ajnMcm8dhuOob6iFFMHprVzSmDx8efDMCQAXjNhKntp0dYuOunU6OXoFeWMBjZIZFkidkkQ3V0NmB3bCOokd9XBqZwuI+WLSACNsAxCD0D/ANVByT+suzqG+pgsb+zh0eVY/s8dApJLrhgF34zD/wCopPgL034jhJ0Ym/FBvYjmb+G1QPfyEdFHyIdFQ7E8MWj15CYp+sRxqP2pL+VNOL4bIx81g3boMkwX9lUPvoLH+RDorTExRxLnkZI0G9pGVF+0xAqkNL8K+kJrhGSBduyFfSt7b3N+sWqGY3GyTNnmkeR/WkYs3iauC9dLcIWjYLgSGZh9GBcw+21l8CahmleFqVtmGw8cY9aUmR+4DKo7warWt4lBIBIUEi7EEgDpsNtMD1jdcMdKfTxMu3ZZDxa/ZSwp90JrTj5bCKKNgLBnKkKLAbXctlBrOgdH6LUAviElf/miSOMH2CNveTUvwQjkGVJYJF5gki7OoAUHT+0dLIqmNcPIxI9EKxW1vWuPhXPFa86Xh+ewEVvWVJ2HisppXjicHHxwZwAwUDYQWIJAseaymnPRGsZeNXkW2YXGQkG3NcbRURDW4YMUDZsJhwegmdT4Fq3HDHNz4OD/AFJRU8eTDT7HEbdUqC/2qbMZqFgpNvE5euJtnhTgRteGKTnwUP8AqyfhS/RvCsZGs2CQDpWZifArSXG8F8Z+anK9UifEGm5ODfEIeUpHMUJPlvFXg5WRgNaFkH6Me5/xpUdNjmw7faU/xVX2C0bj8LtUZx0EE+RsfOpBgNavozxNGd1xe3nb41A/vphubDt3cX8ZBTXjtbXi2nA4xh0xpC/3XY064bHIVOQIz/REmZQeprC47QDSLHayxx7MVhsRh+bjYeKmiPWHt5Fb9VBGcTwrxIbNhcQp6JGiQ+BQmk7cLQ5sKfrTD4RipKcRHiBbDaRwr3/usZh1BPV6JQ/s01aQ1Nk3y6LwswO98DM0LdoVt5q8J/TYeFg/8Mg7Wkb3EV30fr/hSM0hMTDeoSU39hkv4H+dNmL1RwF7M+PwTdGJgMkf20ubdpFMGlNV+KzcTiIsQqrmvGrLcWuQASbkDmq8HJ801rQ2KcCGWNIhuWaRs7npYB9g6FAPwEb1v0Q4gWd44UIZYy0TH0wwJHoFRtXIdvOG27hSGMgcoL9YW/Ck+mMrKqxRWN8zMAwvssBY7Oc0IY6K7/JH9U+FHyR/VPhRpworv8kf1TWPkj+qaDjRXb5I/qnwooONFFFAUUUUBRRRQFFFFAUUUUBRRRQFFFFAUUUUCiLHyqMqySKvQHYDwBpxg1pxaAATEgbPSCP5sCaZqKYJRBrxOD6SRN3Mp8jbyp+wHCdk5ULr7EgPkVHvquaKYLqwHCthW2SiRetox70Y+6n/AAOuejZuTio0POHLRfvAL91edqKmD1PhZ1lF4ZopR+o6P90mtcVg78tPL4GvLam20bD1U54PWPFw24rEzoBzLK4X7N7Gpgv2TRSDk+j7Ozy3VheOj5LBhzg7LjvupqqdXdfdIPMiPiCym9w0cTHd6xS/nVwaPkLxhm2k9QHkKBpnwuEk/ScIik/SUGE/ajOU99dsJqxCu3CYzF4Y8wD54vAWv3mnJx/XN4UjfCoJISFAuzXtsvYXGwUGuk8dpLR8LYiXG4ebDx7WzJaRvVQALtZjYcrZe/NXn/FaVlkmkmLsJJJGkcqxX0nYsdx6TTtrxpzET4iSOWVmjjkbImxUFrgHKoAJsTtO3bUbqwKVnZ3XMxPpKNp66nOjNErIzBywVY3kOUAscgvYAkDbUDwXzie2v3hVnQuUN0JU9KkqfEUo1fU98wCyJZhmXPmVgtl2uACFIMiKRfeTzCtU1OlIUloxmNtpbYS0agGy8/GpYjZY33V2E7g3DvfbY5mv6XK235+fpoOJewGd7DcM7WFiCLbdm0A9woOUGp0jW/KR2JTaM5NnKjNly3sM3PbdWG1Ra1xIgXLmu2fbZczEAKdltu3bXQYh7WzvbZszNbZu2X5qGxDne7nfe7Nzix56BDpTVqTDqC5Q3YrlVrsLE2JFtxynbWKWySMwszMwBJAZiRcm5IBO8ms0H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23562" name="Picture 10" descr="http://3.bp.blogspot.com/-cBwz_tEYH8M/UWFG0lNyeeI/AAAAAAAACY0/OWYFzLYBh90/s1600/PAPEL+ALUMINIO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18354" y="4221088"/>
            <a:ext cx="3790757" cy="2204096"/>
          </a:xfrm>
          <a:prstGeom prst="rect">
            <a:avLst/>
          </a:prstGeom>
          <a:noFill/>
        </p:spPr>
      </p:pic>
      <p:sp>
        <p:nvSpPr>
          <p:cNvPr id="7" name="CaixaDeTexto 6"/>
          <p:cNvSpPr txBox="1"/>
          <p:nvPr/>
        </p:nvSpPr>
        <p:spPr>
          <a:xfrm>
            <a:off x="611560" y="5373216"/>
            <a:ext cx="1388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Al - </a:t>
            </a:r>
            <a:r>
              <a:rPr lang="en-US" dirty="0" err="1" smtClean="0"/>
              <a:t>Alumínio</a:t>
            </a:r>
            <a:endParaRPr lang="pt-B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 err="1" smtClean="0">
                <a:solidFill>
                  <a:srgbClr val="00B050"/>
                </a:solidFill>
              </a:rPr>
              <a:t>Perspectiva</a:t>
            </a:r>
            <a:r>
              <a:rPr lang="en-US" sz="4800" b="1" dirty="0" smtClean="0">
                <a:solidFill>
                  <a:srgbClr val="00B050"/>
                </a:solidFill>
              </a:rPr>
              <a:t> </a:t>
            </a:r>
            <a:r>
              <a:rPr lang="en-US" sz="4800" b="1" dirty="0" err="1" smtClean="0">
                <a:solidFill>
                  <a:srgbClr val="00B050"/>
                </a:solidFill>
              </a:rPr>
              <a:t>macroscópica</a:t>
            </a:r>
            <a:endParaRPr lang="pt-BR" sz="4800" b="1" dirty="0">
              <a:solidFill>
                <a:srgbClr val="00B050"/>
              </a:solidFill>
            </a:endParaRPr>
          </a:p>
        </p:txBody>
      </p:sp>
      <p:sp>
        <p:nvSpPr>
          <p:cNvPr id="8" name="Espaço Reservado para Conteúdo 7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b="1" dirty="0" err="1" smtClean="0"/>
              <a:t>Matéria</a:t>
            </a:r>
            <a:r>
              <a:rPr lang="en-US" dirty="0" smtClean="0"/>
              <a:t>: </a:t>
            </a:r>
            <a:r>
              <a:rPr lang="en-US" dirty="0" err="1" smtClean="0"/>
              <a:t>Qualquer</a:t>
            </a:r>
            <a:r>
              <a:rPr lang="en-US" dirty="0" smtClean="0"/>
              <a:t> </a:t>
            </a:r>
            <a:r>
              <a:rPr lang="en-US" dirty="0" err="1" smtClean="0"/>
              <a:t>coisa</a:t>
            </a:r>
            <a:r>
              <a:rPr lang="en-US" dirty="0" smtClean="0"/>
              <a:t> </a:t>
            </a:r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tenha</a:t>
            </a:r>
            <a:r>
              <a:rPr lang="en-US" dirty="0" smtClean="0"/>
              <a:t> </a:t>
            </a:r>
            <a:r>
              <a:rPr lang="en-US" dirty="0" err="1" smtClean="0"/>
              <a:t>massa</a:t>
            </a:r>
            <a:r>
              <a:rPr lang="en-US" dirty="0" smtClean="0"/>
              <a:t> e </a:t>
            </a:r>
            <a:r>
              <a:rPr lang="en-US" dirty="0" err="1" smtClean="0"/>
              <a:t>possa</a:t>
            </a:r>
            <a:r>
              <a:rPr lang="en-US" dirty="0" smtClean="0"/>
              <a:t> ser </a:t>
            </a:r>
            <a:r>
              <a:rPr lang="en-US" dirty="0" err="1" smtClean="0"/>
              <a:t>observada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Variações</a:t>
            </a:r>
            <a:r>
              <a:rPr lang="en-US" dirty="0" smtClean="0"/>
              <a:t>: </a:t>
            </a:r>
            <a:r>
              <a:rPr lang="en-US" dirty="0" err="1" smtClean="0"/>
              <a:t>Físicas</a:t>
            </a:r>
            <a:r>
              <a:rPr lang="en-US" dirty="0" smtClean="0"/>
              <a:t> e </a:t>
            </a:r>
            <a:r>
              <a:rPr lang="en-US" dirty="0" err="1" smtClean="0"/>
              <a:t>Químicas</a:t>
            </a:r>
            <a:r>
              <a:rPr lang="en-US" dirty="0" smtClean="0"/>
              <a:t>.</a:t>
            </a:r>
          </a:p>
          <a:p>
            <a:r>
              <a:rPr lang="en-US" b="1" dirty="0" err="1" smtClean="0"/>
              <a:t>Propriedades</a:t>
            </a:r>
            <a:r>
              <a:rPr lang="en-US" b="1" dirty="0" smtClean="0"/>
              <a:t> </a:t>
            </a:r>
            <a:r>
              <a:rPr lang="en-US" b="1" dirty="0" err="1" smtClean="0"/>
              <a:t>Físicas</a:t>
            </a:r>
            <a:r>
              <a:rPr lang="en-US" b="1" dirty="0" smtClean="0"/>
              <a:t> </a:t>
            </a:r>
            <a:r>
              <a:rPr lang="en-US" dirty="0" smtClean="0"/>
              <a:t>: Massa e </a:t>
            </a:r>
            <a:r>
              <a:rPr lang="en-US" dirty="0" err="1" smtClean="0"/>
              <a:t>Densidade</a:t>
            </a:r>
            <a:endParaRPr lang="en-US" dirty="0" smtClean="0"/>
          </a:p>
          <a:p>
            <a:r>
              <a:rPr lang="en-US" b="1" dirty="0" err="1" smtClean="0"/>
              <a:t>Propriedades</a:t>
            </a:r>
            <a:r>
              <a:rPr lang="en-US" b="1" dirty="0" smtClean="0"/>
              <a:t> </a:t>
            </a:r>
            <a:r>
              <a:rPr lang="en-US" b="1" dirty="0" err="1" smtClean="0"/>
              <a:t>Químicas</a:t>
            </a:r>
            <a:r>
              <a:rPr lang="en-US" dirty="0" smtClean="0"/>
              <a:t>: </a:t>
            </a:r>
            <a:r>
              <a:rPr lang="en-US" dirty="0" err="1" smtClean="0"/>
              <a:t>Combustão</a:t>
            </a:r>
            <a:r>
              <a:rPr lang="en-US" dirty="0" smtClean="0"/>
              <a:t>, </a:t>
            </a:r>
            <a:r>
              <a:rPr lang="en-US" dirty="0" err="1" smtClean="0"/>
              <a:t>corrosão</a:t>
            </a:r>
            <a:r>
              <a:rPr lang="en-US" dirty="0" smtClean="0"/>
              <a:t>.</a:t>
            </a:r>
          </a:p>
          <a:p>
            <a:endParaRPr lang="pt-BR" dirty="0"/>
          </a:p>
        </p:txBody>
      </p:sp>
      <p:sp>
        <p:nvSpPr>
          <p:cNvPr id="9" name="Espaço Reservado para Conteúdo 8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err="1" smtClean="0"/>
              <a:t>Maleabilidade</a:t>
            </a:r>
            <a:r>
              <a:rPr lang="en-US" dirty="0" smtClean="0"/>
              <a:t>: </a:t>
            </a:r>
            <a:r>
              <a:rPr lang="en-US" dirty="0" err="1" smtClean="0"/>
              <a:t>Medida</a:t>
            </a:r>
            <a:r>
              <a:rPr lang="en-US" dirty="0" smtClean="0"/>
              <a:t> de quanta </a:t>
            </a:r>
            <a:r>
              <a:rPr lang="en-US" dirty="0" err="1" smtClean="0"/>
              <a:t>pressão</a:t>
            </a:r>
            <a:r>
              <a:rPr lang="en-US" dirty="0" smtClean="0"/>
              <a:t> um material </a:t>
            </a:r>
            <a:r>
              <a:rPr lang="en-US" dirty="0" err="1" smtClean="0"/>
              <a:t>aguenta</a:t>
            </a:r>
            <a:r>
              <a:rPr lang="en-US" dirty="0" smtClean="0"/>
              <a:t>.</a:t>
            </a:r>
          </a:p>
          <a:p>
            <a:r>
              <a:rPr lang="en-US" b="1" dirty="0" err="1" smtClean="0"/>
              <a:t>Fases</a:t>
            </a:r>
            <a:r>
              <a:rPr lang="en-US" b="1" dirty="0" smtClean="0"/>
              <a:t> da </a:t>
            </a:r>
            <a:r>
              <a:rPr lang="en-US" b="1" dirty="0" err="1" smtClean="0"/>
              <a:t>matéria</a:t>
            </a:r>
            <a:r>
              <a:rPr lang="en-US" dirty="0" smtClean="0"/>
              <a:t>: </a:t>
            </a:r>
            <a:r>
              <a:rPr lang="en-US" dirty="0" err="1" smtClean="0"/>
              <a:t>Sólido</a:t>
            </a:r>
            <a:r>
              <a:rPr lang="en-US" dirty="0" smtClean="0"/>
              <a:t>, </a:t>
            </a:r>
            <a:r>
              <a:rPr lang="en-US" dirty="0" err="1" smtClean="0"/>
              <a:t>líquido</a:t>
            </a:r>
            <a:r>
              <a:rPr lang="en-US" dirty="0" smtClean="0"/>
              <a:t> e gases.</a:t>
            </a:r>
          </a:p>
          <a:p>
            <a:r>
              <a:rPr lang="en-US" dirty="0" err="1" smtClean="0"/>
              <a:t>Interação</a:t>
            </a:r>
            <a:r>
              <a:rPr lang="en-US" dirty="0" smtClean="0"/>
              <a:t> com </a:t>
            </a:r>
            <a:r>
              <a:rPr lang="en-US" dirty="0" err="1" smtClean="0"/>
              <a:t>outros</a:t>
            </a:r>
            <a:r>
              <a:rPr lang="en-US" dirty="0" smtClean="0"/>
              <a:t> </a:t>
            </a:r>
            <a:r>
              <a:rPr lang="en-US" dirty="0" err="1" smtClean="0"/>
              <a:t>materiais</a:t>
            </a:r>
            <a:r>
              <a:rPr lang="en-US" dirty="0" smtClean="0"/>
              <a:t>: </a:t>
            </a:r>
            <a:r>
              <a:rPr lang="en-US" dirty="0" err="1" smtClean="0"/>
              <a:t>polímeros</a:t>
            </a:r>
            <a:r>
              <a:rPr lang="en-US" dirty="0" smtClean="0"/>
              <a:t>, </a:t>
            </a:r>
            <a:r>
              <a:rPr lang="en-US" dirty="0" err="1" smtClean="0"/>
              <a:t>organometálicos</a:t>
            </a:r>
            <a:r>
              <a:rPr lang="en-US" dirty="0" smtClean="0"/>
              <a:t>.</a:t>
            </a:r>
            <a:endParaRPr lang="pt-B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ww.caranguejo.org.br/wp/contents/images/2013/03/ciclo_da_agua_WEB_1170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2566" y="332656"/>
            <a:ext cx="8535395" cy="612068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2" descr="http://www.bitabit.eng.br/wp-content/uploads/2012/06/minerva.g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260648"/>
            <a:ext cx="3419213" cy="5136790"/>
          </a:xfrm>
          <a:prstGeom prst="rect">
            <a:avLst/>
          </a:prstGeom>
          <a:noFill/>
        </p:spPr>
      </p:pic>
      <p:sp>
        <p:nvSpPr>
          <p:cNvPr id="6" name="CaixaDeTexto 5"/>
          <p:cNvSpPr txBox="1"/>
          <p:nvPr/>
        </p:nvSpPr>
        <p:spPr>
          <a:xfrm>
            <a:off x="755576" y="5949280"/>
            <a:ext cx="36391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Minerva  - </a:t>
            </a:r>
            <a:r>
              <a:rPr lang="en-US" dirty="0" err="1" smtClean="0"/>
              <a:t>Símbolo</a:t>
            </a:r>
            <a:r>
              <a:rPr lang="en-US" dirty="0" smtClean="0"/>
              <a:t> das </a:t>
            </a:r>
            <a:r>
              <a:rPr lang="en-US" dirty="0" err="1" smtClean="0"/>
              <a:t>Engenharias</a:t>
            </a:r>
            <a:r>
              <a:rPr lang="en-US" dirty="0" smtClean="0"/>
              <a:t>. </a:t>
            </a:r>
            <a:endParaRPr lang="pt-BR" dirty="0"/>
          </a:p>
        </p:txBody>
      </p:sp>
      <p:sp>
        <p:nvSpPr>
          <p:cNvPr id="4" name="Retângulo 3"/>
          <p:cNvSpPr/>
          <p:nvPr/>
        </p:nvSpPr>
        <p:spPr>
          <a:xfrm>
            <a:off x="4067944" y="2060848"/>
            <a:ext cx="48245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 smtClean="0"/>
              <a:t>https://www.youtube.com/watch?v=lEnytvhc8JM</a:t>
            </a:r>
            <a:endParaRPr lang="pt-B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 err="1" smtClean="0">
                <a:solidFill>
                  <a:srgbClr val="00B050"/>
                </a:solidFill>
              </a:rPr>
              <a:t>Perspectiva</a:t>
            </a:r>
            <a:r>
              <a:rPr lang="en-US" sz="4800" b="1" dirty="0" smtClean="0">
                <a:solidFill>
                  <a:srgbClr val="00B050"/>
                </a:solidFill>
              </a:rPr>
              <a:t> </a:t>
            </a:r>
            <a:r>
              <a:rPr lang="en-US" sz="4800" b="1" dirty="0" err="1" smtClean="0">
                <a:solidFill>
                  <a:srgbClr val="00B050"/>
                </a:solidFill>
              </a:rPr>
              <a:t>microscópica</a:t>
            </a:r>
            <a:endParaRPr lang="pt-BR" sz="4800" b="1" dirty="0">
              <a:solidFill>
                <a:srgbClr val="00B050"/>
              </a:solidFill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algn="just"/>
            <a:r>
              <a:rPr lang="en-US" b="1" dirty="0" err="1" smtClean="0"/>
              <a:t>Matéria</a:t>
            </a:r>
            <a:r>
              <a:rPr lang="en-US" dirty="0" smtClean="0"/>
              <a:t> é </a:t>
            </a:r>
            <a:r>
              <a:rPr lang="en-US" dirty="0" err="1" smtClean="0"/>
              <a:t>composta</a:t>
            </a:r>
            <a:r>
              <a:rPr lang="en-US" dirty="0" smtClean="0"/>
              <a:t> de </a:t>
            </a:r>
            <a:r>
              <a:rPr lang="en-US" dirty="0" err="1" smtClean="0"/>
              <a:t>átomos</a:t>
            </a:r>
            <a:r>
              <a:rPr lang="en-US" dirty="0" smtClean="0"/>
              <a:t> e </a:t>
            </a:r>
            <a:r>
              <a:rPr lang="en-US" dirty="0" err="1" smtClean="0"/>
              <a:t>moléculas</a:t>
            </a:r>
            <a:r>
              <a:rPr lang="en-US" dirty="0" smtClean="0"/>
              <a:t> </a:t>
            </a:r>
            <a:r>
              <a:rPr lang="en-US" dirty="0" err="1" smtClean="0"/>
              <a:t>em</a:t>
            </a:r>
            <a:r>
              <a:rPr lang="en-US" dirty="0" smtClean="0"/>
              <a:t> </a:t>
            </a:r>
            <a:r>
              <a:rPr lang="en-US" dirty="0" err="1" smtClean="0"/>
              <a:t>número</a:t>
            </a:r>
            <a:r>
              <a:rPr lang="en-US" dirty="0" smtClean="0"/>
              <a:t> </a:t>
            </a:r>
            <a:r>
              <a:rPr lang="en-US" dirty="0" err="1" smtClean="0"/>
              <a:t>limitado</a:t>
            </a:r>
            <a:r>
              <a:rPr lang="en-US" dirty="0" smtClean="0"/>
              <a:t>.</a:t>
            </a:r>
          </a:p>
          <a:p>
            <a:r>
              <a:rPr lang="en-US" b="1" dirty="0" err="1" smtClean="0"/>
              <a:t>Átomos</a:t>
            </a:r>
            <a:r>
              <a:rPr lang="en-US" dirty="0" smtClean="0"/>
              <a:t> </a:t>
            </a:r>
            <a:r>
              <a:rPr lang="en-US" dirty="0" err="1" smtClean="0"/>
              <a:t>são</a:t>
            </a:r>
            <a:r>
              <a:rPr lang="en-US" dirty="0" smtClean="0"/>
              <a:t> </a:t>
            </a:r>
            <a:r>
              <a:rPr lang="en-US" dirty="0" err="1" smtClean="0"/>
              <a:t>compostos</a:t>
            </a:r>
            <a:r>
              <a:rPr lang="en-US" dirty="0" smtClean="0"/>
              <a:t> de </a:t>
            </a:r>
            <a:r>
              <a:rPr lang="en-US" dirty="0" err="1" smtClean="0"/>
              <a:t>partículas</a:t>
            </a:r>
            <a:r>
              <a:rPr lang="en-US" dirty="0" smtClean="0"/>
              <a:t> e </a:t>
            </a:r>
            <a:r>
              <a:rPr lang="en-US" dirty="0" err="1" smtClean="0"/>
              <a:t>não</a:t>
            </a:r>
            <a:r>
              <a:rPr lang="en-US" dirty="0" smtClean="0"/>
              <a:t> </a:t>
            </a:r>
            <a:r>
              <a:rPr lang="en-US" dirty="0" err="1" smtClean="0"/>
              <a:t>podem</a:t>
            </a:r>
            <a:r>
              <a:rPr lang="en-US" dirty="0" smtClean="0"/>
              <a:t> </a:t>
            </a:r>
            <a:r>
              <a:rPr lang="en-US" dirty="0" err="1" smtClean="0"/>
              <a:t>tornar</a:t>
            </a:r>
            <a:r>
              <a:rPr lang="en-US" dirty="0" smtClean="0"/>
              <a:t>-se </a:t>
            </a:r>
            <a:r>
              <a:rPr lang="en-US" dirty="0" err="1" smtClean="0"/>
              <a:t>menores</a:t>
            </a:r>
            <a:r>
              <a:rPr lang="en-US" dirty="0" smtClean="0"/>
              <a:t>, </a:t>
            </a:r>
            <a:r>
              <a:rPr lang="en-US" dirty="0" err="1" smtClean="0"/>
              <a:t>caso</a:t>
            </a:r>
            <a:r>
              <a:rPr lang="en-US" dirty="0" smtClean="0"/>
              <a:t> </a:t>
            </a:r>
            <a:r>
              <a:rPr lang="en-US" dirty="0" err="1" smtClean="0"/>
              <a:t>ocorra</a:t>
            </a:r>
            <a:r>
              <a:rPr lang="en-US" dirty="0" smtClean="0"/>
              <a:t> o </a:t>
            </a:r>
            <a:r>
              <a:rPr lang="en-US" dirty="0" err="1" smtClean="0"/>
              <a:t>estudo</a:t>
            </a:r>
            <a:r>
              <a:rPr lang="en-US" dirty="0" smtClean="0"/>
              <a:t> </a:t>
            </a:r>
            <a:r>
              <a:rPr lang="en-US" dirty="0" err="1" smtClean="0"/>
              <a:t>passa</a:t>
            </a:r>
            <a:r>
              <a:rPr lang="en-US" dirty="0" smtClean="0"/>
              <a:t> da </a:t>
            </a:r>
            <a:r>
              <a:rPr lang="en-US" dirty="0" err="1" smtClean="0"/>
              <a:t>química</a:t>
            </a:r>
            <a:r>
              <a:rPr lang="en-US" dirty="0" smtClean="0"/>
              <a:t> </a:t>
            </a:r>
            <a:r>
              <a:rPr lang="en-US" dirty="0" err="1" smtClean="0"/>
              <a:t>para</a:t>
            </a:r>
            <a:r>
              <a:rPr lang="en-US" dirty="0" smtClean="0"/>
              <a:t> a </a:t>
            </a:r>
            <a:r>
              <a:rPr lang="en-US" dirty="0" err="1" smtClean="0"/>
              <a:t>física</a:t>
            </a:r>
            <a:r>
              <a:rPr lang="en-US" dirty="0" smtClean="0"/>
              <a:t> de </a:t>
            </a:r>
            <a:r>
              <a:rPr lang="en-US" dirty="0" err="1" smtClean="0"/>
              <a:t>partículas</a:t>
            </a:r>
            <a:r>
              <a:rPr lang="en-US" dirty="0" smtClean="0"/>
              <a:t> </a:t>
            </a:r>
            <a:r>
              <a:rPr lang="en-US" dirty="0" err="1" smtClean="0"/>
              <a:t>elementares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endParaRPr lang="pt-BR" dirty="0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b="1" dirty="0" err="1" smtClean="0"/>
              <a:t>Moléculas</a:t>
            </a:r>
            <a:r>
              <a:rPr lang="en-US" dirty="0" smtClean="0"/>
              <a:t> </a:t>
            </a:r>
            <a:r>
              <a:rPr lang="en-US" dirty="0" err="1" smtClean="0"/>
              <a:t>são</a:t>
            </a:r>
            <a:r>
              <a:rPr lang="en-US" dirty="0" smtClean="0"/>
              <a:t> </a:t>
            </a:r>
            <a:r>
              <a:rPr lang="en-US" dirty="0" err="1" smtClean="0"/>
              <a:t>grupos</a:t>
            </a:r>
            <a:r>
              <a:rPr lang="en-US" dirty="0" smtClean="0"/>
              <a:t> de </a:t>
            </a:r>
            <a:r>
              <a:rPr lang="en-US" dirty="0" err="1" smtClean="0"/>
              <a:t>átomos</a:t>
            </a:r>
            <a:r>
              <a:rPr lang="en-US" dirty="0" smtClean="0"/>
              <a:t> </a:t>
            </a:r>
            <a:r>
              <a:rPr lang="en-US" dirty="0" err="1" smtClean="0"/>
              <a:t>mantidos</a:t>
            </a:r>
            <a:r>
              <a:rPr lang="en-US" dirty="0" smtClean="0"/>
              <a:t> </a:t>
            </a:r>
            <a:r>
              <a:rPr lang="en-US" dirty="0" err="1" smtClean="0"/>
              <a:t>unidos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 err="1" smtClean="0"/>
              <a:t>ligações</a:t>
            </a:r>
            <a:r>
              <a:rPr lang="en-US" dirty="0" smtClean="0"/>
              <a:t> </a:t>
            </a:r>
            <a:r>
              <a:rPr lang="en-US" dirty="0" err="1" smtClean="0"/>
              <a:t>químicas</a:t>
            </a:r>
            <a:r>
              <a:rPr lang="en-US" dirty="0" smtClean="0"/>
              <a:t>.</a:t>
            </a:r>
          </a:p>
          <a:p>
            <a:r>
              <a:rPr lang="en-US" b="1" dirty="0" err="1" smtClean="0"/>
              <a:t>Substâncias</a:t>
            </a:r>
            <a:r>
              <a:rPr lang="en-US" dirty="0" smtClean="0"/>
              <a:t> </a:t>
            </a:r>
            <a:r>
              <a:rPr lang="en-US" dirty="0" err="1" smtClean="0"/>
              <a:t>apresentam</a:t>
            </a:r>
            <a:r>
              <a:rPr lang="en-US" dirty="0" smtClean="0"/>
              <a:t> </a:t>
            </a:r>
            <a:r>
              <a:rPr lang="en-US" dirty="0" err="1" smtClean="0"/>
              <a:t>estados</a:t>
            </a:r>
            <a:r>
              <a:rPr lang="en-US" dirty="0" smtClean="0"/>
              <a:t> </a:t>
            </a:r>
            <a:r>
              <a:rPr lang="en-US" dirty="0" err="1" smtClean="0"/>
              <a:t>físicos</a:t>
            </a:r>
            <a:r>
              <a:rPr lang="en-US" dirty="0" smtClean="0"/>
              <a:t> </a:t>
            </a:r>
            <a:r>
              <a:rPr lang="en-US" dirty="0" err="1" smtClean="0"/>
              <a:t>sólido</a:t>
            </a:r>
            <a:r>
              <a:rPr lang="en-US" dirty="0" smtClean="0"/>
              <a:t>, </a:t>
            </a:r>
            <a:r>
              <a:rPr lang="en-US" dirty="0" err="1" smtClean="0"/>
              <a:t>líquido</a:t>
            </a:r>
            <a:r>
              <a:rPr lang="en-US" dirty="0" smtClean="0"/>
              <a:t> e </a:t>
            </a:r>
            <a:r>
              <a:rPr lang="en-US" dirty="0" err="1" smtClean="0"/>
              <a:t>gás</a:t>
            </a:r>
            <a:r>
              <a:rPr lang="en-US" dirty="0" smtClean="0"/>
              <a:t>.</a:t>
            </a:r>
            <a:endParaRPr lang="pt-B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 descr="https://encrypted-tbn3.gstatic.com/images?q=tbn:ANd9GcTnp387ao_vCxUBbxf0Hs4v9S4zHE4e9h5wCdBykNSGsEEnSdQY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27984" y="332656"/>
            <a:ext cx="4371975" cy="1047751"/>
          </a:xfrm>
          <a:prstGeom prst="rect">
            <a:avLst/>
          </a:prstGeom>
          <a:noFill/>
        </p:spPr>
      </p:pic>
      <p:sp>
        <p:nvSpPr>
          <p:cNvPr id="28676" name="AutoShape 4" descr="data:image/jpeg;base64,/9j/4AAQSkZJRgABAQAAAQABAAD/2wCEAAkGBxQTEhMUEhMVFBUXFBoUGBUWFxUcHBUVGBYcGRcbGhgYHSgkGRwmHRYZJDEiJiorLi4uGCAzODMsNyotLi0BCgoKDg0OGhAQGy8gHiUwNzQtLywtNy0sMCwsNCwuLDYsNzcsNy0wLCwsLCwsLy80MSwsLCw1LSwsLCw0NSwtMf/AABEIAIUBewMBIgACEQEDEQH/xAAbAAEAAgMBAQAAAAAAAAAAAAAAAgYEBQcDAf/EAEwQAAEDAgQDAwkDCQYBDQAAAAEAAgMEEQUSITEGE0EiUWEHFBUycYGSodFTkcEjMzVCUnSxs/BUYnKy0vGUCBYXJDRDVWRzgpPT4f/EABkBAQEBAQEBAAAAAAAAAAAAAAABAgMFBP/EACgRAQEAAgECBAYDAQAAAAAAAAABAhEDITESUWGxBAVBcYHBInLhE//aAAwDAQACEQMRAD8A7iiiXa26pn9vToeqLpJFHP7evQ9F9ze3e23hdDT6ijn8D06HqmfwPXoeiGqkijm9u9tvC6B/genQ9UNJIo5/A9eh6Jm9u9tvC6GkkUQ/wPToeqZ/b16HobIaqSIiIIiICIiAiIgIiICIiAiIgIiICIiAiIgIiICIiChYHHVNxF9VJHaKpdJE78pcxxxf9lLo7AMFmyXN3G842AWLjnpCU4hGSXROjlbHGA2xbZnJMbwwds9q4L3ddG2F776Oh+yj+Bv0T0dD9lH8Dfog5/XPxGTzoPklY3PdrYhHdrWVbOWYjy9bwBznAukuf2dWnNr21bw7mTTmGSola5rIqZz44WZjBlY6M3a85cxcHH1dGjMVc/R0X2UfwN+iejofso/gb9EFAkjriWy5Aydxa97gyJ4jk9FvY4sDnW0nIbo7W9rkE3jLX4oYYmsMgcHTXlIiJe4cs04LeQCIjmkBuxh/Jjtt0J6D6Oh+yj+Bv0T0dF9lH8DfogqHlIbUyxOhhMnLkpKhpEIjcZKghgijfnaS2MtMtyLHQdoaXycCrqt1fNzeY2mLZA1sgjyscyRgjLXNYNHNzO1c/S2oOis3o6H7KP4G/RPR0P2UfwN+iDnxrq6N1W8mSNkj4zmcKfMy9WIn8txjaHvFORlDs4NmgFxuF6UGOVroiWOlluZ42PyQk5oq90Yz5AADyRvaxym2qvvo6H7KP4G/RPR0P2UfwN+iCoYZXVrqmcSuqGQG5ZZsJLXNqrNDTywC10VifW7J0cHA2vKxfR0P2UfwN+iyQLaBB869dvC31UlHr7u78fwVP8sP6Hrf8Df5rEWrki4rxpj008GGRyUNRTtbW0xEsmTK6wIAGUk3N7+5dokkDQSdABcoiSIiAiLyqJsgBtftNb8Tw38UWTd1HqiLm/lCxl1NiuFvDJ5W5KjNDAMzpOyAOxmAda99dkR0hRk2P1t81zPhjiB9Vj8h5VTTsGGfmahuQ5hUM7YYHEbG199CumP2+lvxRYkiLSVFXXBzgymhc0OIa4zkEtvoSOWbG3RS5ab4+K8l1LJ97J7txM/K1zrF1gTYbmw2HisHAsaiqo+ZETocrmO0cxw3a4dCsHz3EP7LB/xDv/rVPrqiqbiTPNoYmVLm3mYyUvY5nQyjK3KfEG+3frxz5fDq/p6Pw3y//rMsbZLJuXxSya7769r5/SunrU1+ONiq6WlLCXVDZnBwIs3ktaTcdb5/ktsqHxtSvkxXCmxTOgcY6y0jGxuIsyK4tI1zdfYu7ylnxfGhBLSxFhcaiUxAgjskRufc9+jbLarnWNYZPFXYSZq2WpBqngNfHTtDT5vJqDExpPvV0o8bglkMbHkuGceo8NcY3ZZMjy0NfldocpNkGxWi4g4sp6OelhnLmmqc5kbgAWhzSwWeb3bcyNsbEb3st6uS/wDKDwGeaCnqobZaTmOk1IcBI6INc0W1tkJOosg60ixcLqeZDFJ+3Gx/xNB/FZSAiIgIiICIiAiIgIiICIiAiIgIiICIiAiIgIiICIiCF9fd3+Pd+K1XFmCtraSamc8xiQAF4AJGVwdsfYtuQmUd39HdFV3iPhVlXFSxOlLPN54pgQAc5iaQAQdr3utXifFUlNWiKvjaykfIDBVMzFm3YZPe+QhwJzaDRptYEi7WWp4gwuGWNwkiEmZoiDTqNTocpNrtuSHbtGa3VZy3p04vD4urahw7wvt1zaXzjBHEm8+FOcdbOdNQ8w6/+pCHe/teHas2McY0lPTx1Jl5scrgIWwgPdM4jKGsA3dffu2K053X0WPMO/8Ao7LCxeZrY8znBrRJGSSQAAJW3JJ2AVd4f44hqJm00kNRSTuaHMjqoeWZQ3U5NSCbdOmvcVicS8USSyuoMNLX1NyyWctvFRtcRcuds6TWwZrrvqLFZvo1hlMcpWVxLxqYnCmpYHT1sjbxRWOUNJsJJXD1GAHNY2NiL5b3GVUcOSTVWH1kszGyU0T2yRsYS2R8sYa4scXXa0OBtcEkKXCXDbKN8zQ980jw2WWeWxfI9zpAST0FgAGjQW77k2TKO7+hspNryTGZdPT2V9nDlsTdiHN3o/NeVl2tKJM+fN4Wtb3rfSEWO38fkpZR3f0d0sqw+oiIiEzSWuAOUkEB3cSNDbwWs4ewGOkYQ0l73HNJK/V0ju8n8FtkU8M3t0nLnjhcJel7+uuwsWfDonyxTOYDJEHiN+t2CQAPt7QB9yykVc2LV4fHI+J8jA50Ti+Mm/YcWlpI9xI961eHU1Qal0tRGwAZ2RFkhIjjLtOxkF3uABc6+lgBpcnfIgKteUpt8Kr/AN2kP3NurKq35SP0XX/u0n+UoM7hJ16GjI/s0P8ALatstLwX+j6L91i/ltWRi+P0tLl85qIoS71RI9rS7vIBNyPFBskWG7FIQyN/NZklc1sbw4Fsjn+oGuGjr9LL1rKyOJodK9rGlzWAuNhme4NaPaSQPeg90RaOt4xoIZeTLWU7JBoWukaMp7nG9mnwNkG8RfGm+o1C+oCxm4jEbWljOYkCz26lvrAa6kde5ZD23BB2It/VlVJ6CnB5T6g7BjtI2gMhbnbrYABuS7iL+sAbCwAWFuJwm1pojcgCz26l18o33NjbvsV8OKw3tzo9nH126ZAHOub6WDgT4FVgx0jyPysjHaPLC0gkSNEZYWgWzWpTcH1QDcWWRPSUuTWctEbGMLgNuXqHXaOhju4g2GR17WNgtMbw4AtIIIuCDcEHYg9VJY+H0oijaxpuBfXvJJJP3le90H1EWBjWMQ0sfMnfkaXBjdC5z3u9VrGtBL3HuAJ0QZ6LT4TxNT1HNDC9r4hmfHLHJHI1pFw7lyNBse8CyzMHxOOphjnhJMcjczSQQSPYdQgzEWFhGKR1MfMiJLc72XII7Ubyx2h/vNKzUBFF7gBckAd5UkBEWoxHimigk5c9XTxSfsPlYCL7XBPZHiUG3RRjkDgC0ggi4INwQdiCN1JAREQF4VEINidbA2BFxc6Xt1Nrj3le6hKdD9bfMbJO5vSRC5TxhhMGG12F1LIuXRMnnMpbmLYZZ2tAfa5yNJA0GgyaAaLq6jJGHAtcA4HQgi4I8QUHMOKMYgr8SwmKhkZPJDOamSWIhzYoG2zgvGna0FvZfcK/4NgkFJFyqWPlsz5yGkklznXcXOeSXe83sLDYLJoqCKEEQxMjB1IY1rbnxyjxXtKNPeOhP6w6D+PTforO4+hguTbUgAnwF7fxP3qSIoCIiAiwcIxiCqYX08rZGhxYS2+jhuCDqCs5ayxywvhymr6gi86idsbXPe4MY0FznOIAa0C5JJ2ACrcXH9C7KeZI2N5DWTvgnZC8nYCZ7Az3k2KyLQiIgIiICrnlGF8Lr/3WX5MKsa03GdOZMPrWNF3OpZmgf3jE4D5oI8Euvh9ER/ZYv5YWNxBNS0b31kjC+eVrKdjG9p8pBcWRRMPUlxvbTqdl5eS+rEuFULmm9oGsP+KO7HfNpUMa4PkmrPO462WB4j5TA2OF4Y3d2XmNdYuO5FidkFbrsNnpcNoW8tnOOJRzCDNlZG6WZ8jYs4BsG5stwLaGy9+M66vdDEKijgij88pbvZUl5H/WY7WZym3ubDdWh3Db3xQsnqpJnRVLKkSOZG0u5ZuGEMAFvG11ncQYOKqJsbnFoEsUtwAdYpGyAa9CW2QeXGNY+GgrJYzZ8dNK9p/Zc2MkH3EXUOG8HgjooYWRsMbomlwLQRIXNBc51/WLr3JO91qGSQSYgWMkIc2R3OzyE84mHLyGRO0MTQQ8kAAOYALkvt7QcHyxMMNNiFRDT/qxBsT3RNJuWxyPaXNbrYXvYWtsgh5M3EQVUIvyqeuqKeG5J/IscC0XO4aXOaPBoHRelT5SMMje5j6yMOY4tcLP0cDYjRveFvsGwqOlhZDC2zGDS5uSSbuc4ndxJJJ6kqb8OiJJMUZJ1JLG6n7kFZ/6T8K/tsfwyf6VqJOK8Cc6Rxq4znzZhleAeYCH6hlze99SbHayvnoyH7GL4G/RPRkP2MXwN+iCiRcX4I3LatboCNGuaDcPF7NjABtK/YDfwXlWcT4JIwxur+wc1mflLNz5s9gWbnOTm3H6paugejIfsYvgb9E9GQ/YxfA36IK03ynYUNPPY/hk/wBKrfG3FOF1jI3wYm2CqgcXwTAS2a4ixDhlsWuGh0+/UHpPoyH7GL4G/RVrjaGZrI4cPpI3TTOLDO6NmSmYB2nu01Nth39+xDy8mvH0eJRuY4BtTEPyrWg5HDYSRu/ZJ6HUfM2TGn08bBUVWRrYCZBI/wD7s2LbjxIcRpqb2WBwbwlDh8OSIZpHdqWZwGeV53JPQX2HT5qfFnDDK9kTJJp4uVKJmmFzGnmN9UnM117XuPFBp8Lp5KmonxGSN0LDSOpqeJ4s90RdzHySN/VJc0ZW7gXvutT5Oxifo2j5JoeXyhl5gqM2W59bKbX9itWD8LGBz3Orq2oDo3R5J5WOaMxHaAEY7QtYHxK2OAYSykp4qeMucyJuRpeQXEDvIAF/cg0Hkrzejxntm84qc2W9s3nUl7X1tdW9U2tws0kTIKSpmbI4zPiitE7PNJLzHPlJbpCwuN9tHWu5xaFcW3sL79UFD8qBr+S7kik82z0+sjphLzPOGW0a3LlzZet7X8FasANXy3eeinEmc5fNzIW5LC1zIAc183hay2L2AixAI7iL7G4+akg1/ENY6GlqZWC7o4JJGjvcyMuA+8LTeT/CIWYfAQxr3VELZ5nkAmaSVoe9zyb5rlx36aK0OFxY7Ko0nDNXTNdFRVrGU9yY456fmugDiTlje2Rl2AnQOBsNLlBDgNghqMSpI/zEFQwxN6RiaFsr2N7mh5Nh0uVclTavDKagpQJnySukqDI5znhpqah7XfnSLNDLC9joBG3e1jYOHGWpogJed2fzgcXA6nQOOpA9UE62GuqDZIiICjJsbX91r/PRSUJRofpf5DdWCaIigKEp0946kfrDqP4dduqmoybaX3G1u/Xfp/Q1VncSREUFfxTikQyujNJWyZbduKme9hu0HsvGhtex8QVi/wDPdv8AYcS/4OVWpF9OPJwSTfHu/wBv8TV83E+IccbQ1bK2ip6uB0r8k1PPTvjiqOt2k7SewHU3/aDuyYfUmSKOQsdGXsa8seLOYXNByuHRwvY+xVTA+FJX1Tq3EnMkmBIgiaSY4GdCLjV3j799rmvs+ZfEcXJMMMOuWM65b3vynrrz/HbTOEs2pvlR1gpGO/MyYhTR1FxpyC+5Du5pcGA377dVZsUponwSsmDeUY3B4NrBmXX7gvuK4dFUQyQzsD45Glrmm+oPiNQfEahV2XgjOzkzV1bNT7GBz4xnb+w+VjBI9vtdr1uvKbT8m9YThdBznWkdA0DMbFwGjbX1PZAKtSqPEdPEZWQ+bPsY4w6dkEj8kTJCWRxFjSGPzC99MosdTltbkBERAXxzQQQdiLH2L6sHHa3k01RN9nDJJ8DC78EHPPIlFyn4pTtl5kUNXljsSWgXffKDtsL20uOu66iqF5FsDbT4bHKR+Vqfy8jrk5rk8v2dkj3kq+oCIiAiIgIiICIiAiIgIiICIiAiIgwMRwSmnIM9PDMQLAyxMeQL3sC4Gwus4BfUQEREBERAREQEREBY881nBvexzr3tbKWjcbev8lkLS8Q4tFS2mnkEbGwy9o21N4yGtB3cQ02HgVLddW+PDx5a+/s3D3hoJcQABck6AAbknoFznFmuxPFXUhneyjgpWTlsEhb5w6XYl7d2ZSNvxX3kz424l5kp8MFgIx2ZK03DiXEi7ItLWFibn3bTG+C3GaGqoJhRTxwtp7BgfE+EbRujuLZdLEdw7has2WXVanBZXYbizqI1D30clKalnPkzGne1+UgPcdGWvv3j39Gl2Gx1b0v+sOg/j036KmYRwL26mfEJBWzVERgddoYxkN7hjGgm1yAb30I6G5OsBq8GOQiSsw27csjpCZaO1uy7K0l8WmgA028De3UkuV1O7oz5ACB1OwHzPsHf7OpCmsHCquOVueOQSZgHZxs5pvlLf7m9rXG+pNys5Zi5TV0IiKsiIiAiIgIiICIiAq/5Qn2wuv8A3SYffGR+KsCrflI/Rdf+7Sf5Sg9+BI8uG0I7qWL+WFvVpeC/0fRfusX8tq3SAiIgIiICIiAiIgIiICIiAiIgIiICIiAiIgIiICIiCDNQDffXS1tuhtstTi2PR089JA/mF9U5zIy0MsDG3M7OSRYEHoD7lt2bDfbrb8FznyowyvrsGbBKIZTNPkkLA8NPLbrkJGbT+KLauE2PRtrWUR5nNfC6YOAZkDQ62pvfN3aW71WKfhqpxGfn4qMlMyQugw45HAFtmtkme3R5NnHIbjt72uDrMMo6qLH4BWVLal5oZC1zYmxZW5xpYE316rqSG2FhjewdT+ck7ukz/Dr/ALWWUWn9o9e7rt06f73X1jANALak+8m5+ZKkpJ0azy3lajl8Tvfp3Wtt71j1IuOX65c2xDg0jL1LhbY7W69LakZSIkulAPDtVhsnMw20tM9zebRHK0sJJDpKdxs1p7QJaRY5d9rWnD8dhmqainjc4y05ZzWltgOY27QDbUaX/qy2y5HhsNc7G8Z8xlp4yDT5+ex7rjldnLlIt1v7QrpLlb3dHwPGoqoSmF7jypXQPu235SM9vca3vvt3WWyAN+p37rb6ePs+aoHkZDxBXCQtL/SM+ctBDS+4zEA7C97K/n1h7D08R16ezr7kNpoi0dRi1S17g2gke0OIDhNAA4A6GxdcXGtipcpG+Piy5LrHX5snvY3M0ga1zjezQSbC5sBfQdSsXCMUiqYxLC4OYfvB6gjoVrfTNX/4dJ/81P8A6lT6nEJ6evb5tSPjlmBdLTGWJzZB+32CeWfE2Hzvxz5vDq/T7V6Hw/y68syx3Jlrc/njZ07769Pv2n18509YtXiMcb4mSPDXSuLIxr23BpcQLeAJWUqR5Q3yCpwowsa+QVb8rXvLGk+byXu4NdbS/Qru8tbMQxOKDl814ZzJWwsvftSvvlaLdTY/cstcz40qa1z8NFVTwRM9KUxDo53yHN27DKYm6Wvrfpsul3QfVW/KR+i6/wDdpP8AKVZFz/y1cRw02HywvJ5tTG6OJoB1sWh5J2Fg8b79EFo4PZagox/5aL+W1bha7hyIspKZp3bBE0+0RgLYoCIiAiIgIiICIiAiIgIiICIiAiIgIiICIiAiIgIiIPNhsBp0G1h8r6KEsDXOa50Yc5hJa4hpLT3tJ2uvdEXbwMDS8PMYzgZQ+zcwadxm3t4L1zeB+X1UkQRzeB+X1TN4Hp3dff0UkQRzHuPXu6e/ql/A7+Hdvv7lJEEcx/ZPTu679en+11iwUUbHySsha2ST849rWB0mTRuZw1dptfbwWYiG2LRUMUOYRQsjD3l7sjWNzPcLl7rbk2tc6r3BJI0I06nqelhvtv8AduVNENiIiIhMCWuDSA6xsSLgG2hI66rUcOcPtpg5znGWeQ3lmdu49w7mjuW6RZuMt26482eOFwl1L39dfr0Fq8WwVs8tLKXFpp5TK0C1nF0bmWPhZxW0Racmo4iwJtX5tme5nIqo6oZQO06O9mm/Q5umq0tNFC/EbsgkhdHI9xmMEwdUyOiyuBmLcvIDbWBd2nRssAGDNcUQFzjyr8FzYlUYaI2jkxvl57y4DIxxi2F7uJDHWsNxrZdHRB8aLaL6iICIiAiIgIiICIiAiIgIoukA3IHtI8fofuURUNNrObra2o1uLj5IPRF4S1sbQC57QCbAki1y3MNdtgvOfEoWXzSsFtD2hoQ0u17tGuPuKDLRY7a2M/rt6mxIBs0lpNj0uDqnnsen5RmoLh2m6gbnfbQ6+CDIRYvpGK5HNZoAT2hpfa56XXuZWjcj7wgmi8PPY9+Yzcj1m7gXI33A1UI8RicLiRnU+sNmkgn2XG+yDKReHnsf2jNwPWbudhvuVIVLLOOdtmkhxzCzSN7nog9UWP59H9ozQBx7TdGnY77G418V89IRfax/G36oMlERAREQEREBERAREQEREBERAREQEREBERAREQEREBERAREQEREBERAREQYGJYWyYtzFwy9xHePDuuPY4rxfgUZLzmeC8EXBHZu7MMumhBGncERB6DCGhjWNc5oa4uHqm12ubbUbBr7D/CF5HAWXPbfqCLdk2BDxYXHdIfuCIgkcEZckucb3J9XUuza7aeufu9t0mCMLi7M7Ukkdm1yXnqNPzhH9G5EH2bBmuLjneLkkWy9nM4udY2uDdx1v+KnPhLXyNkc512kEai12knXTXoP/AGhEQQjwZo/WcexkB7OjRly7DW2Qb79bryp8IGZ93uIEmfZg7Rbck2H98i22yIg9HYI27jncLuLtMtwSXE2da41eev439WYYA1wzu7T8/wCr2XBwcLC1hqO7VEQRGEtzBxe42cH27Prdm50H9waf/lsObheJxBLn6Na3TLs1oaP1e4IiD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28678" name="Picture 6" descr="http://battlenerds.files.wordpress.com/2008/06/eletrolise-da-agua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95736" y="2204864"/>
            <a:ext cx="5981700" cy="2105026"/>
          </a:xfrm>
          <a:prstGeom prst="rect">
            <a:avLst/>
          </a:prstGeom>
          <a:noFill/>
        </p:spPr>
      </p:pic>
      <p:sp>
        <p:nvSpPr>
          <p:cNvPr id="10242" name="AutoShape 2" descr="data:image/jpeg;base64,/9j/4AAQSkZJRgABAQAAAQABAAD/2wCEAAkGBxQTEhIREhQSFRUVGBgUFhYXFxgYGBUYFBwWHRYcHRcbHCggGhslGxYYIzIoKCwtMC4uGh81ODMsNygtLisBCgoKDQ0NGhAQGy4iGyQtNzc3NDc3LCsrLzQ0Nzc3NDQtKzQ3LCw3LjQ0Mjc0Ny83NzYuNzUsNzUuNDc3LDU3Lf/AABEIALUAyAMBIgACEQEDEQH/xAAcAAEAAgMBAQEAAAAAAAAAAAAABAYDBQcBAgj/xABGEAACAQMCAgYIAgcFBgcAAAABAgMABBESIQUxBhMiQVFhBxQyQlJxgaGRsRUjM3KCktEIQ2KywSQlotLw8VNUY3OUs8L/xAAZAQEAAwEBAAAAAAAAAAAAAAAAAgMEBQH/xAAqEQEAAQMDAgUDBQAAAAAAAAAAAQIDERIhMQRRQWFxgdETIsEFQlKSsf/aAAwDAQACEQMRAD8A7jSlKBSlKBSlKBSlKBSlKBSlKBSlKBSlKDBd3GgZxqYnCqPeJ7vL5+AqudKONx2SLNfCRomIUsm8cbHOAYwdTDbng/St8nanYn+7UAfN8lj+Cr9/GuW+ne8R5eGWEjqkUk3WzMxwFRSqg5+TSfUCg6Lw97WaITogRMZ1NG0JAIyDkhTjB51KZmh7RYvF3k7tH5595fHO457931BfwSxs6SRSRAHUVZXXAG+cZGMVy70G8N65Lq9YypG87CGASMsSLuzDqwdJGX07j3fOg69SonDNk0/ASm/gpwPtiqlHNc3T3aJdtb3MMjhINCaOrB/VM2pSzhxvqUgDOMbb32bH1czmIiPX8ZeTOF4rVce42tr6vqVm6+ZLddOOy0mcE5PIY7t6icGnvzZsZ44FuxqCjJ6tsHsk6eQPlVN6ay8TPqPXR2Q/2yHq9DSbydrSGz7vPOK1dL0UV39FVVOImfHn08kaqsQ6lStDwWTiBk/2pLRY8HeIyFtXd7W2KViuW9FWMxPpulE5b6lKVW9KUpQKUpQKUpQKUpQKUpQKUpQKUpQa+aZYpWdyFV0B1HkDHnVn+Fgf4TXNOCXkfEOkks0bLJFaQaUIOQWOASp+bsK6rc24dcHI7wRzUjkRVM9IV4ttZz3DwobgKUhmRNzJL2FxjtKd+W/zoInpY4XZwcPubrqIkm0dWkiLofVIQo3XBPOt16NeGi14XaI2F/V9a/gDJ22P3rUdJeh0F7aw2r3N2qxKihIhqUtGukFlKEnv7xzq18PtZWREnKaUAGFXT1mnkWXUwUbDsgnPkNiEqybTEXfsg6pGztpByd/DAqhNbvxsG7gb1VYGZbWYA9dIVG5ZsjTFn3dyd+XI3/ilp10MsOcdYjJnw1gjP3rnno84r+jrd7C+SSKSJ3MeEd1mVt8xlVOo5zsPL5Dq9DE02a7tre7ExiOdpzmcePhE+UoVc4nhvfRt0nku4pYrgAXNq/VTAd53AbHdurD5qa3fHuCLder6nZeonS4GnHaMecKcjkc929aP0fcFkja8vJkMb3kvWCI+1HGurqww7n7ZzVxqnrK6LfV1VWNo8uInG+PLOXtO9O5SlKwJFKUoFKUoFKUoFKUoFKUoFKVEkv1yVQGRhzCb4+bcl+pzQS68ZgNyQB51D6uV/aYRjwTtN/MwwPoPrX2vD4+ZXUfFyW/Og8/SUfukv+4C/wB1BFPW27opPrpH5mpdKDlPFelPG14jcQ2tmJoFZQutCqgFVJxNqVTuT41G6U8SubviPCOH3MMcJEou5Ujl60ER7x5OhdPsvtv7Q3rrxrivo3vf0hx++vs5SJGWPvGkkIn4hSfqaDtdKUoFKUoFKUoFKUoFKUoFKUoFKUoFKUoFR7m7VMDdmPJF3Y/TuHmdqxS3LMSkWNtmc7qvkB7zeXd3+FZra1VAcZJPtMd2Y+Z/6FBhFs77ynA/8NDt/E3NvpgfOs7skSEnSiICT3BQNzWLinEordOsmYImpU1HkC5Crk9wyRudhVY4rPci6nzbXN1Fo0KiGKOEI4GrJdwZZSQRtsoA5Z3C02N6soJXUNJwysrIynAIyrAEbEGpNa7gRiaJZYdZWUB8uWLnYDDau0CMYweWK2NApSlBVPShxz1ThtzKDh2Xqk/ek7I/AEn6VSv7N/DdNrdXJBzLKsY81hU7j+KRh9K039pDjeqS1slOyAzyD/E3Zj/Bdf8ANXSfRJw7qOFWi4ILJ1pz4yEt/rQXClKUClKUClKUClKUClKUClKUClKUCoEkhlJRCQg2dxsWPeqn8z3chvy+rhy7GJCQB+0YbYB90H4iPwHzFS44woCqAANgByAoPIowoCqAANgByFa7jvHI7QRvLqCPII2cezFkMdbnuQYwT3ZycDJqDx3j0Yt1uI5A0AlCTyRnJRAxSQ6l5BWxqPcAa096l0kyWmpLmOUNJbyT5IA0lZopSo/WALIGXkWAYE7aqCy9JYy0BxEZwGUmIBSZFzuvaIXcHvOK03R3hl9HHLBJMUAEfUONE3Vx9rVHlgGeRRgF2yCNOBkNnJwnoo8dubeS4lfRIskUod1caVUKHAbBUEeyNiAMgnJNqoMNpbiNFRc4HjzPeSfMnJrNSosl/GDjVqPggLkfMKDj60EqvGOBk7VE9f8A/Tm/kP5c6qfpS6UJbcNuWViski9SisCrEybEgMAThdR28KD87dL+LNxHiM0yZPXS6Ihv7OQsYweWRg/Mmv11Y2wijjiX2Y1VB8kAA/Kvyj6J+G9fxWzUjIR+tPl1QLD/AIgtfrWgUpSgUpSgUpSgUpSgUrFcXCoMsfIADJJ8ABuTWESStuEVR/jbJ+oXYfjQS6VDaaVd2QMP8B3/AJWxn8akQTq41Kcj8vEEHcHyNBkqPezlQFXBdjhQeXmT5Ab/APesskyrjUwGTgZIGTzwPE4BqLYjWTMfe2TyTu/m5/h4UEi1gCKFGT3knmxPMnzNZSKUoKvfcPa2uOtgj6yC5IjubcAe1jCyqDgDbsuO8YPMb7PhXAIrfSI9elM9WjOzLEDzCA+yO7HcNhgbVtaUCsVxOEUs3L8SSeQA7yfCstQoB1jmQ+ypKxjzGzN8+4eQPjQeC3aTeXIXujB/zsPaPkNvnUyOMKMKAB4AYFeuwAJJAA3JPIVV34jNfHRZsYrbk15gapPK3DDB/wDcIK8tIbmAtNcB/tHcc1T21kp2iUyuPFpNkz8lB/mNd9Fc96Y+iS1v5nuWlnjlfGohgy7AAdlhty7jQc2/s82LG7uLhVDdTEFxnBzKeQPLOEbn9q/RFvOHUMvL8CCOYIO4I8Kp3oy6BjhSXC9YJWmdW1BdJ0ICFBGeYLMfrVonHVuJB7LkK47snZW+fcfHI8KCbSlKBSlKBSlKBSlKDWdQZg8gkZCcrG6hCUUHGQHUrliM7jliqP6J+NXt49211dM628vUqixQoHxqyWITV3DYEV0DhX7CLyRQfmAAfvXIPRP65/vU2ptgBcuWEqSMzEasAaWAoN/6XONXtkbWS1umQTyiEo0ULquQMMpKavHYk/SrvFbtDoYyNISQkjMFBfOysQihQQdthyO+cCuVemNLwJw/1prZl9aXT1SSKc479TkYxXQelFjfNqNvdwxISoVWgDnORjtFt99+VBVfTTw+a9k4bw639qSSSZm7o1iCLrPkOtb8q6Lwbh4t4IoA7ydWoXW7FmbHeSaol50Z45rMkfErbWV0avVYwdIJIXJVsDJzWnu+jvSfu4hA3yKof/pFB2ClcDvOA9KRymlf9y4iH5staW84H0k98Xx/dlDf5XNB+lq+GlUcyB9a/KF1wnjS+2nEvqZj/rWnuLa+/vEvP4hL/rQfrziN+qRuwdNWDp7Q9o7Dv8cVhTi9rEqobiBQoCjMiDlt41+NZ42B7YYH/ECPzr5i5j5ig/YfE+BtcykXDg2qgabdQQJW7zM3vKO5BgHfOdsaXjnSWV75OE8P0LIE6yeZl1LboMYCpyLnI57DbY1d65N6N8/p7jfWftMjH7mrb/h0UFt4jwe+hjMtreyzSqC3VXCQtHMR7vYRWQnuwal9BulcfErVbmMaTnRIhOTG4xkZ7xggg+Breazrxjs6c5888vwrlHoJP6/jRXPU+sL1fw+1PnH8Oj7UHXKx3EIdWQ8mBB+tZKUEewmLxox5kDV+8Nm++akVF4b+zH7z/wCZsVKoFKUoFKUoFKUoNXcTtBqwhdWOpACF7RO6lmIAydwT5jwzSPRnwC+sjerPAg9ZkMyOkqMEYhtmB3IyRuPOukuoIIIBB5g99QpuHdlhHJJHkEDBBUE8sBgdIHligo3pX4BeX3qyW0ClYJRMXeVFDYAwAOY78k1dLKdp9DFCiruQSran7gGU4Kjnnxx4GovSKdba3kuJjJMIxnQSqqSSAMhQq4yebZArVcW6UXdmYjcWavC+FL2ztIYye4oUBI8COeO6tNnpbt2PsjnjeIzjtl5NUQudRYeIRtLJCrAyRhWdd8qHzp8t8H8Kgcd46bcoBbXM+oE5hQMFxjY7jBOfsapPCelDLxG+l9SviXjtxoEY1pp6zdhnYHO3yNW9P0Ny7bqrxxGY3jvEfLyaoiXT6VB4NxAzxCQxSw5JGiVdLjB54zyNTqx1UzTVNM8wkV4RXtKiId9w5JEdCiZYEZKg4J5Hl41Bj4JaTIrva25JG4MSHDD2hy7jmt1UFj1Tkn9m53PwOf8A8t9j89gnVTOO9FpVvl4pYlOu09XNC5KpOm3vAHS4xzx3DlVzpQVC94jxKZWjgs2tmZdPWzzQMsZPNgIndmYDkMAZqLwS1h4TAnDrNDcXTfrCgOnLNgGWV9xFHtgZ3IXChiKs3Gbe4cYt5UiZgFLsNRjXJyyoeyz8gNW3jnkfvg3BorZSsYJLHVJI5LSSt3s7ndj9hyGBQODW0yIfWJutkY6iQoVEyB2UXnpGPeJO53qTeT6EZsZIGw8WOyj6nFZ6goetcMP2aHY/G/j+6u/zPy3DVcZ4i9t6nbRdWrTMYutlyUUoufZBGp23wMjkfDFRrHinEI70W1zAksLglLmFWVVwOTqzNg525+GM74ydNuIwER2DxesS3O0cOdONP940n92FO+RvtsDiq/wnjF1w27gsL+QTQ3G1vP7yMMDq2PNhkqMnftDuOB2LFjX0+1EasTtPM4/dTPO3bicbZnOK5ndu/wBH8W/85Z//ABm/56z2NjxMSIZbq1aMEa1WBlYr3gHXsas1KxT1dcxjTT/Wn4S0lKUrIkUpSgViulBRwTgFSCfAEbmstYrrTofV7Ok6vlg5+1BB6RXtvDbSvdlep06XDDIYNtp0+8TyxXP045d8L6uWWKVuGyMFVZGD3FqD7Ooj3T3AkkYxkHY5/TjbyG2tpVUtFFMHlUeGOyT5cx/FW59IvEIZeFyhGWQzqqwBe0ZHcjRpA3J/Ku70dqim1azGum5VMTH8cYjbtVvnPb3VVTvPkuEUgZQykFWAII5EHcGtLw3hEkd9eXLFdEyQKgBOrMXWasjGB7QxvUzo5ZtDa28LnLRxorfMAZrY1yJr+nNdNM5idvbOfws5KUpVL0pSlArx1BBBAIOxB5GvaUEERvF7AMidy57a/InZh5E/Wskd/GdtWk+DZU/g2DUqvl0B5gH5jNBhymvVqGdOMZHLPOvmTiEY21aj8KgsfwXNY/UYes/Zpq0/COWfl41MRAOQA+QxQQzG8vtgxp3pkam/eI2UeQP1qaqgAAAADYAd1e0oOY9LM2nG7S/myLZ4+pMm5WJtx2j7uSRv5nwNTOmYS/uuH29syyGGYXE0iEMsMaYwGYbBn7hz2zV/ljDAqwBB5gjIP0NfFtapGNMaIg8FUKPwFdOn9QiNFen76KdMdvHEzHeM+/8AsNHLNSlK5iZSlKBSlKBWK6YBHJGQFJI8QBuKy1juGIViBkgEgeJA2FB68YZSrAEEYIIyCD3EVreH9G7SB+sht4UbfBVACueen4c+VazpP0+s7Da4eQN8KxO2T4asaM/Wo3Qj0hQcS69o45I1iKDMmMtr1dy5xjT499TpuV0xMRMxEmFxpUb15Pi+x/pT15Pi+x/pUBJpUb15Pi+x/pT15Pi+x/pQSaVG9eT4vsf6U9eT4vsf6UEmlRvXk+L7H+lPXk+L7H+lBJpUb15Pi+x/pXO+B+m2wnISRbiFj3FOsB+Rjyx/loOj6x1mnG+nOfLPKs1RLO9EuGTJQrkMQRvnlggEVLoFKUoFKUoFKUoFKUoFKUoFKUoPiaFWGGVWB7iAR+BqFwvglvbmQ28MUJkwX6tAgYrnGQNu8/jWwpQKgJxiEydUHGollHPBZPaUNjBYYOQDnY+FT6oB4c6TW9ojpIsd096zgHVDGTI7Bz7IJaTQN8sCxxsaC4wcXheVoUcNIucqAdsc98YrziHGIYTiV9OF1tsx0p8TYB0rsdzgbHwqs8GCwXMZtbl5rSWKWaUPKZkiKlSjo5JKBtT5XODjIGxrV9MbtZZGmtpUQGyMrsWxHfQhj+qBG4IBbtr2h1oHfQdAvL+OJVeR1VXZEUk+00hCoB4kkipNc36YXExit39UcRiewMI1xAIDLCdOksCHJ7HLAwOQJqx9OL2SO3gdHaEm5tUcgrsksqLICSCPZY0FlpXN2v5kligW5l6luI9QjlwzPEbZ3desbJYCUYB593dXnDuIyLJaH1mV/wDeE9mQ0moGFEnKhh7zAonaOW896DpNa3hXR+1thi3t4IvHRGqk/MgZP1rZUoFKUoFKUoFKUoFKUoFKUoFKUoFKUoFKUoFfKoBnAAzucDnSlB8pCqghQFzzwAOfyrHHZRqqIEXSnsgjOPPJ7/OvaUGYitZ0g4OLpEjLlAksU2wByYXDqDnu1KM+VKUGxWJQAAAAOQwMD5Dur3qx4D8K8pQfdKUoFKUoFKUoFKUoFKUoFKUoFKUoP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244" name="AutoShape 4" descr="data:image/jpeg;base64,/9j/4AAQSkZJRgABAQAAAQABAAD/2wCEAAkGBxQTEhIREhQSFRUVGBgUFhYXFxgYGBUYFBwWHRYcHRcbHCggGhslGxYYIzIoKCwtMC4uGh81ODMsNygtLisBCgoKDQ0NGhAQGy4iGyQtNzc3NDc3LCsrLzQ0Nzc3NDQtKzQ3LCw3LjQ0Mjc0Ny83NzYuNzUsNzUuNDc3LDU3Lf/AABEIALUAyAMBIgACEQEDEQH/xAAcAAEAAgMBAQEAAAAAAAAAAAAABAYDBQcBAgj/xABGEAACAQMCAgYIAgcFBgcAAAABAgMABBESIQUxBhMiQVFhBxQyQlJxgaGRsRUjM3KCktEIQ2KywSQlotLw8VNUY3OUs8L/xAAZAQEAAwEBAAAAAAAAAAAAAAAAAgMEBQH/xAAqEQEAAQMDAgUDBQAAAAAAAAAAAQIDERIhMQRRQWFxgdETIsEFQlKSsf/aAAwDAQACEQMRAD8A7jSlKBSlKBSlKBSlKBSlKBSlKBSlKBSlKDBd3GgZxqYnCqPeJ7vL5+AqudKONx2SLNfCRomIUsm8cbHOAYwdTDbng/St8nanYn+7UAfN8lj+Cr9/GuW+ne8R5eGWEjqkUk3WzMxwFRSqg5+TSfUCg6Lw97WaITogRMZ1NG0JAIyDkhTjB51KZmh7RYvF3k7tH5595fHO457931BfwSxs6SRSRAHUVZXXAG+cZGMVy70G8N65Lq9YypG87CGASMsSLuzDqwdJGX07j3fOg69SonDNk0/ASm/gpwPtiqlHNc3T3aJdtb3MMjhINCaOrB/VM2pSzhxvqUgDOMbb32bH1czmIiPX8ZeTOF4rVce42tr6vqVm6+ZLddOOy0mcE5PIY7t6icGnvzZsZ44FuxqCjJ6tsHsk6eQPlVN6ay8TPqPXR2Q/2yHq9DSbydrSGz7vPOK1dL0UV39FVVOImfHn08kaqsQ6lStDwWTiBk/2pLRY8HeIyFtXd7W2KViuW9FWMxPpulE5b6lKVW9KUpQKUpQKUpQKUpQKUpQKUpQKUpQa+aZYpWdyFV0B1HkDHnVn+Fgf4TXNOCXkfEOkks0bLJFaQaUIOQWOASp+bsK6rc24dcHI7wRzUjkRVM9IV4ttZz3DwobgKUhmRNzJL2FxjtKd+W/zoInpY4XZwcPubrqIkm0dWkiLofVIQo3XBPOt16NeGi14XaI2F/V9a/gDJ22P3rUdJeh0F7aw2r3N2qxKihIhqUtGukFlKEnv7xzq18PtZWREnKaUAGFXT1mnkWXUwUbDsgnPkNiEqybTEXfsg6pGztpByd/DAqhNbvxsG7gb1VYGZbWYA9dIVG5ZsjTFn3dyd+XI3/ilp10MsOcdYjJnw1gjP3rnno84r+jrd7C+SSKSJ3MeEd1mVt8xlVOo5zsPL5Dq9DE02a7tre7ExiOdpzmcePhE+UoVc4nhvfRt0nku4pYrgAXNq/VTAd53AbHdurD5qa3fHuCLder6nZeonS4GnHaMecKcjkc929aP0fcFkja8vJkMb3kvWCI+1HGurqww7n7ZzVxqnrK6LfV1VWNo8uInG+PLOXtO9O5SlKwJFKUoFKUoFKUoFKUoFKUoFKVEkv1yVQGRhzCb4+bcl+pzQS68ZgNyQB51D6uV/aYRjwTtN/MwwPoPrX2vD4+ZXUfFyW/Og8/SUfukv+4C/wB1BFPW27opPrpH5mpdKDlPFelPG14jcQ2tmJoFZQutCqgFVJxNqVTuT41G6U8SubviPCOH3MMcJEou5Ujl60ER7x5OhdPsvtv7Q3rrxrivo3vf0hx++vs5SJGWPvGkkIn4hSfqaDtdKUoFKUoFKUoFKUoFKUoFKUoFKUoFKUoFR7m7VMDdmPJF3Y/TuHmdqxS3LMSkWNtmc7qvkB7zeXd3+FZra1VAcZJPtMd2Y+Z/6FBhFs77ynA/8NDt/E3NvpgfOs7skSEnSiICT3BQNzWLinEordOsmYImpU1HkC5Crk9wyRudhVY4rPci6nzbXN1Fo0KiGKOEI4GrJdwZZSQRtsoA5Z3C02N6soJXUNJwysrIynAIyrAEbEGpNa7gRiaJZYdZWUB8uWLnYDDau0CMYweWK2NApSlBVPShxz1ThtzKDh2Xqk/ek7I/AEn6VSv7N/DdNrdXJBzLKsY81hU7j+KRh9K039pDjeqS1slOyAzyD/E3Zj/Bdf8ANXSfRJw7qOFWi4ILJ1pz4yEt/rQXClKUClKUClKUClKUClKUClKUClKUCoEkhlJRCQg2dxsWPeqn8z3chvy+rhy7GJCQB+0YbYB90H4iPwHzFS44woCqAANgByAoPIowoCqAANgByFa7jvHI7QRvLqCPII2cezFkMdbnuQYwT3ZycDJqDx3j0Yt1uI5A0AlCTyRnJRAxSQ6l5BWxqPcAa096l0kyWmpLmOUNJbyT5IA0lZopSo/WALIGXkWAYE7aqCy9JYy0BxEZwGUmIBSZFzuvaIXcHvOK03R3hl9HHLBJMUAEfUONE3Vx9rVHlgGeRRgF2yCNOBkNnJwnoo8dubeS4lfRIskUod1caVUKHAbBUEeyNiAMgnJNqoMNpbiNFRc4HjzPeSfMnJrNSosl/GDjVqPggLkfMKDj60EqvGOBk7VE9f8A/Tm/kP5c6qfpS6UJbcNuWViski9SisCrEybEgMAThdR28KD87dL+LNxHiM0yZPXS6Ihv7OQsYweWRg/Mmv11Y2wijjiX2Y1VB8kAA/Kvyj6J+G9fxWzUjIR+tPl1QLD/AIgtfrWgUpSgUpSgUpSgUpSgUrFcXCoMsfIADJJ8ABuTWESStuEVR/jbJ+oXYfjQS6VDaaVd2QMP8B3/AJWxn8akQTq41Kcj8vEEHcHyNBkqPezlQFXBdjhQeXmT5Ab/APesskyrjUwGTgZIGTzwPE4BqLYjWTMfe2TyTu/m5/h4UEi1gCKFGT3knmxPMnzNZSKUoKvfcPa2uOtgj6yC5IjubcAe1jCyqDgDbsuO8YPMb7PhXAIrfSI9elM9WjOzLEDzCA+yO7HcNhgbVtaUCsVxOEUs3L8SSeQA7yfCstQoB1jmQ+ypKxjzGzN8+4eQPjQeC3aTeXIXujB/zsPaPkNvnUyOMKMKAB4AYFeuwAJJAA3JPIVV34jNfHRZsYrbk15gapPK3DDB/wDcIK8tIbmAtNcB/tHcc1T21kp2iUyuPFpNkz8lB/mNd9Fc96Y+iS1v5nuWlnjlfGohgy7AAdlhty7jQc2/s82LG7uLhVDdTEFxnBzKeQPLOEbn9q/RFvOHUMvL8CCOYIO4I8Kp3oy6BjhSXC9YJWmdW1BdJ0ICFBGeYLMfrVonHVuJB7LkK47snZW+fcfHI8KCbSlKBSlKBSlKBSlKDWdQZg8gkZCcrG6hCUUHGQHUrliM7jliqP6J+NXt49211dM628vUqixQoHxqyWITV3DYEV0DhX7CLyRQfmAAfvXIPRP65/vU2ptgBcuWEqSMzEasAaWAoN/6XONXtkbWS1umQTyiEo0ULquQMMpKavHYk/SrvFbtDoYyNISQkjMFBfOysQihQQdthyO+cCuVemNLwJw/1prZl9aXT1SSKc479TkYxXQelFjfNqNvdwxISoVWgDnORjtFt99+VBVfTTw+a9k4bw639qSSSZm7o1iCLrPkOtb8q6Lwbh4t4IoA7ydWoXW7FmbHeSaol50Z45rMkfErbWV0avVYwdIJIXJVsDJzWnu+jvSfu4hA3yKof/pFB2ClcDvOA9KRymlf9y4iH5staW84H0k98Xx/dlDf5XNB+lq+GlUcyB9a/KF1wnjS+2nEvqZj/rWnuLa+/vEvP4hL/rQfrziN+qRuwdNWDp7Q9o7Dv8cVhTi9rEqobiBQoCjMiDlt41+NZ42B7YYH/ECPzr5i5j5ig/YfE+BtcykXDg2qgabdQQJW7zM3vKO5BgHfOdsaXjnSWV75OE8P0LIE6yeZl1LboMYCpyLnI57DbY1d65N6N8/p7jfWftMjH7mrb/h0UFt4jwe+hjMtreyzSqC3VXCQtHMR7vYRWQnuwal9BulcfErVbmMaTnRIhOTG4xkZ7xggg+Breazrxjs6c5888vwrlHoJP6/jRXPU+sL1fw+1PnH8Oj7UHXKx3EIdWQ8mBB+tZKUEewmLxox5kDV+8Nm++akVF4b+zH7z/wCZsVKoFKUoFKUoFKUoNXcTtBqwhdWOpACF7RO6lmIAydwT5jwzSPRnwC+sjerPAg9ZkMyOkqMEYhtmB3IyRuPOukuoIIIBB5g99QpuHdlhHJJHkEDBBUE8sBgdIHligo3pX4BeX3qyW0ClYJRMXeVFDYAwAOY78k1dLKdp9DFCiruQSran7gGU4Kjnnxx4GovSKdba3kuJjJMIxnQSqqSSAMhQq4yebZArVcW6UXdmYjcWavC+FL2ztIYye4oUBI8COeO6tNnpbt2PsjnjeIzjtl5NUQudRYeIRtLJCrAyRhWdd8qHzp8t8H8Kgcd46bcoBbXM+oE5hQMFxjY7jBOfsapPCelDLxG+l9SviXjtxoEY1pp6zdhnYHO3yNW9P0Ny7bqrxxGY3jvEfLyaoiXT6VB4NxAzxCQxSw5JGiVdLjB54zyNTqx1UzTVNM8wkV4RXtKiId9w5JEdCiZYEZKg4J5Hl41Bj4JaTIrva25JG4MSHDD2hy7jmt1UFj1Tkn9m53PwOf8A8t9j89gnVTOO9FpVvl4pYlOu09XNC5KpOm3vAHS4xzx3DlVzpQVC94jxKZWjgs2tmZdPWzzQMsZPNgIndmYDkMAZqLwS1h4TAnDrNDcXTfrCgOnLNgGWV9xFHtgZ3IXChiKs3Gbe4cYt5UiZgFLsNRjXJyyoeyz8gNW3jnkfvg3BorZSsYJLHVJI5LSSt3s7ndj9hyGBQODW0yIfWJutkY6iQoVEyB2UXnpGPeJO53qTeT6EZsZIGw8WOyj6nFZ6goetcMP2aHY/G/j+6u/zPy3DVcZ4i9t6nbRdWrTMYutlyUUoufZBGp23wMjkfDFRrHinEI70W1zAksLglLmFWVVwOTqzNg525+GM74ydNuIwER2DxesS3O0cOdONP940n92FO+RvtsDiq/wnjF1w27gsL+QTQ3G1vP7yMMDq2PNhkqMnftDuOB2LFjX0+1EasTtPM4/dTPO3bicbZnOK5ndu/wBH8W/85Z//ABm/56z2NjxMSIZbq1aMEa1WBlYr3gHXsas1KxT1dcxjTT/Wn4S0lKUrIkUpSgViulBRwTgFSCfAEbmstYrrTofV7Ok6vlg5+1BB6RXtvDbSvdlep06XDDIYNtp0+8TyxXP045d8L6uWWKVuGyMFVZGD3FqD7Ooj3T3AkkYxkHY5/TjbyG2tpVUtFFMHlUeGOyT5cx/FW59IvEIZeFyhGWQzqqwBe0ZHcjRpA3J/Ku70dqim1azGum5VMTH8cYjbtVvnPb3VVTvPkuEUgZQykFWAII5EHcGtLw3hEkd9eXLFdEyQKgBOrMXWasjGB7QxvUzo5ZtDa28LnLRxorfMAZrY1yJr+nNdNM5idvbOfws5KUpVL0pSlArx1BBBAIOxB5GvaUEERvF7AMidy57a/InZh5E/Wskd/GdtWk+DZU/g2DUqvl0B5gH5jNBhymvVqGdOMZHLPOvmTiEY21aj8KgsfwXNY/UYes/Zpq0/COWfl41MRAOQA+QxQQzG8vtgxp3pkam/eI2UeQP1qaqgAAAADYAd1e0oOY9LM2nG7S/myLZ4+pMm5WJtx2j7uSRv5nwNTOmYS/uuH29syyGGYXE0iEMsMaYwGYbBn7hz2zV/ljDAqwBB5gjIP0NfFtapGNMaIg8FUKPwFdOn9QiNFen76KdMdvHEzHeM+/8AsNHLNSlK5iZSlKBSlKBWK6YBHJGQFJI8QBuKy1juGIViBkgEgeJA2FB68YZSrAEEYIIyCD3EVreH9G7SB+sht4UbfBVACueen4c+VazpP0+s7Da4eQN8KxO2T4asaM/Wo3Qj0hQcS69o45I1iKDMmMtr1dy5xjT499TpuV0xMRMxEmFxpUb15Pi+x/pT15Pi+x/pUBJpUb15Pi+x/pT15Pi+x/pQSaVG9eT4vsf6U9eT4vsf6UEmlRvXk+L7H+lPXk+L7H+lBJpUb15Pi+x/pXO+B+m2wnISRbiFj3FOsB+Rjyx/loOj6x1mnG+nOfLPKs1RLO9EuGTJQrkMQRvnlggEVLoFKUoFKUoFKUoFKUoFKUoFKUoPiaFWGGVWB7iAR+BqFwvglvbmQ28MUJkwX6tAgYrnGQNu8/jWwpQKgJxiEydUHGollHPBZPaUNjBYYOQDnY+FT6oB4c6TW9ojpIsd096zgHVDGTI7Bz7IJaTQN8sCxxsaC4wcXheVoUcNIucqAdsc98YrziHGIYTiV9OF1tsx0p8TYB0rsdzgbHwqs8GCwXMZtbl5rSWKWaUPKZkiKlSjo5JKBtT5XODjIGxrV9MbtZZGmtpUQGyMrsWxHfQhj+qBG4IBbtr2h1oHfQdAvL+OJVeR1VXZEUk+00hCoB4kkipNc36YXExit39UcRiewMI1xAIDLCdOksCHJ7HLAwOQJqx9OL2SO3gdHaEm5tUcgrsksqLICSCPZY0FlpXN2v5kligW5l6luI9QjlwzPEbZ3desbJYCUYB593dXnDuIyLJaH1mV/wDeE9mQ0moGFEnKhh7zAonaOW896DpNa3hXR+1thi3t4IvHRGqk/MgZP1rZUoFKUoFKUoFKUoFKUoFKUoFKUoFKUoFKUoFfKoBnAAzucDnSlB8pCqghQFzzwAOfyrHHZRqqIEXSnsgjOPPJ7/OvaUGYitZ0g4OLpEjLlAksU2wByYXDqDnu1KM+VKUGxWJQAAAAOQwMD5Dur3qx4D8K8pQfdKUoFKUoFKUoFKUoFKUoFKUoFKUoP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0246" name="Picture 6" descr="http://upload.wikimedia.org/wikipedia/commons/thumb/6/69/Watermolecule.png/250px-Watermolecule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260648"/>
            <a:ext cx="2381250" cy="2162176"/>
          </a:xfrm>
          <a:prstGeom prst="rect">
            <a:avLst/>
          </a:prstGeom>
          <a:noFill/>
        </p:spPr>
      </p:pic>
      <p:pic>
        <p:nvPicPr>
          <p:cNvPr id="10248" name="Picture 8" descr="http://2.bp.blogspot.com/-5zgEQeFMtSw/UM0UPoZ8vBI/AAAAAAAABRA/RhmcV7xA48U/s1600/agua%2Bmolecula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67544" y="4437112"/>
            <a:ext cx="2664590" cy="2093606"/>
          </a:xfrm>
          <a:prstGeom prst="rect">
            <a:avLst/>
          </a:prstGeom>
          <a:noFill/>
        </p:spPr>
      </p:pic>
      <p:sp>
        <p:nvSpPr>
          <p:cNvPr id="9" name="CaixaDeTexto 8"/>
          <p:cNvSpPr txBox="1"/>
          <p:nvPr/>
        </p:nvSpPr>
        <p:spPr>
          <a:xfrm>
            <a:off x="3635896" y="6165304"/>
            <a:ext cx="1522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Cristal de H2O</a:t>
            </a:r>
            <a:endParaRPr lang="pt-B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IMG_2491.JP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 rot="5400000">
            <a:off x="1547664" y="-747464"/>
            <a:ext cx="6192688" cy="83529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 descr="http://3.bp.blogspot.com/-nlcJCVpK2I8/T33m8dPtF0I/AAAAAAAAAG0/n4-ddxMvkYw/s1600/mol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75656" y="1196752"/>
            <a:ext cx="5486400" cy="2447926"/>
          </a:xfrm>
          <a:prstGeom prst="rect">
            <a:avLst/>
          </a:prstGeom>
          <a:noFill/>
        </p:spPr>
      </p:pic>
      <p:pic>
        <p:nvPicPr>
          <p:cNvPr id="27652" name="Picture 4" descr="http://www.coladaweb.com/files/estados-materia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31640" y="3933056"/>
            <a:ext cx="6480720" cy="2631139"/>
          </a:xfrm>
          <a:prstGeom prst="rect">
            <a:avLst/>
          </a:prstGeom>
          <a:noFill/>
        </p:spPr>
      </p:pic>
      <p:sp>
        <p:nvSpPr>
          <p:cNvPr id="4" name="CaixaDeTexto 3"/>
          <p:cNvSpPr txBox="1"/>
          <p:nvPr/>
        </p:nvSpPr>
        <p:spPr>
          <a:xfrm>
            <a:off x="1115616" y="620688"/>
            <a:ext cx="33922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>
                <a:solidFill>
                  <a:srgbClr val="00B050"/>
                </a:solidFill>
              </a:rPr>
              <a:t>Estados</a:t>
            </a:r>
            <a:r>
              <a:rPr lang="en-US" sz="2400" dirty="0" smtClean="0">
                <a:solidFill>
                  <a:srgbClr val="00B050"/>
                </a:solidFill>
              </a:rPr>
              <a:t> </a:t>
            </a:r>
            <a:r>
              <a:rPr lang="en-US" sz="2400" dirty="0" err="1" smtClean="0">
                <a:solidFill>
                  <a:srgbClr val="00B050"/>
                </a:solidFill>
              </a:rPr>
              <a:t>físicos</a:t>
            </a:r>
            <a:r>
              <a:rPr lang="en-US" sz="2400" dirty="0" smtClean="0">
                <a:solidFill>
                  <a:srgbClr val="00B050"/>
                </a:solidFill>
              </a:rPr>
              <a:t> da </a:t>
            </a:r>
            <a:r>
              <a:rPr lang="en-US" sz="2400" dirty="0" err="1" smtClean="0">
                <a:solidFill>
                  <a:srgbClr val="00B050"/>
                </a:solidFill>
              </a:rPr>
              <a:t>matéria</a:t>
            </a:r>
            <a:endParaRPr lang="pt-BR" sz="2400" dirty="0">
              <a:solidFill>
                <a:srgbClr val="00B05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 err="1" smtClean="0">
                <a:solidFill>
                  <a:srgbClr val="00B050"/>
                </a:solidFill>
              </a:rPr>
              <a:t>Representação</a:t>
            </a:r>
            <a:r>
              <a:rPr lang="en-US" sz="4800" b="1" dirty="0" smtClean="0">
                <a:solidFill>
                  <a:srgbClr val="00B050"/>
                </a:solidFill>
              </a:rPr>
              <a:t> </a:t>
            </a:r>
            <a:r>
              <a:rPr lang="en-US" sz="4800" b="1" dirty="0" err="1" smtClean="0">
                <a:solidFill>
                  <a:srgbClr val="00B050"/>
                </a:solidFill>
              </a:rPr>
              <a:t>Simbólica</a:t>
            </a:r>
            <a:endParaRPr lang="pt-BR" sz="4800" b="1" dirty="0">
              <a:solidFill>
                <a:srgbClr val="00B050"/>
              </a:solidFill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Uso</a:t>
            </a:r>
            <a:r>
              <a:rPr lang="en-US" dirty="0" smtClean="0"/>
              <a:t> de </a:t>
            </a:r>
            <a:r>
              <a:rPr lang="en-US" dirty="0" err="1" smtClean="0"/>
              <a:t>símbolos</a:t>
            </a:r>
            <a:r>
              <a:rPr lang="en-US" dirty="0" smtClean="0"/>
              <a:t> </a:t>
            </a:r>
            <a:r>
              <a:rPr lang="en-US" dirty="0" err="1" smtClean="0"/>
              <a:t>para</a:t>
            </a:r>
            <a:r>
              <a:rPr lang="en-US" dirty="0" smtClean="0"/>
              <a:t> </a:t>
            </a:r>
            <a:r>
              <a:rPr lang="en-US" dirty="0" err="1" smtClean="0"/>
              <a:t>representar</a:t>
            </a:r>
            <a:r>
              <a:rPr lang="en-US" dirty="0" smtClean="0"/>
              <a:t> </a:t>
            </a:r>
            <a:r>
              <a:rPr lang="en-US" dirty="0" err="1" smtClean="0"/>
              <a:t>os</a:t>
            </a:r>
            <a:r>
              <a:rPr lang="en-US" dirty="0" smtClean="0"/>
              <a:t> </a:t>
            </a:r>
            <a:r>
              <a:rPr lang="en-US" dirty="0" err="1" smtClean="0"/>
              <a:t>átomos</a:t>
            </a:r>
            <a:r>
              <a:rPr lang="en-US" dirty="0" smtClean="0"/>
              <a:t> e </a:t>
            </a:r>
            <a:r>
              <a:rPr lang="en-US" dirty="0" err="1" smtClean="0"/>
              <a:t>moléculas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Abstração</a:t>
            </a:r>
            <a:r>
              <a:rPr lang="en-US" dirty="0" smtClean="0"/>
              <a:t> da </a:t>
            </a:r>
            <a:r>
              <a:rPr lang="en-US" dirty="0" err="1" smtClean="0"/>
              <a:t>química</a:t>
            </a:r>
            <a:r>
              <a:rPr lang="en-US" dirty="0" smtClean="0"/>
              <a:t>.</a:t>
            </a:r>
          </a:p>
          <a:p>
            <a:r>
              <a:rPr lang="en-US" dirty="0" smtClean="0"/>
              <a:t>Ex: </a:t>
            </a:r>
            <a:r>
              <a:rPr lang="en-US" dirty="0" err="1" smtClean="0"/>
              <a:t>Alumínio</a:t>
            </a:r>
            <a:r>
              <a:rPr lang="en-US" dirty="0" smtClean="0"/>
              <a:t> </a:t>
            </a:r>
            <a:r>
              <a:rPr lang="en-US" dirty="0" err="1" smtClean="0"/>
              <a:t>minério</a:t>
            </a:r>
            <a:r>
              <a:rPr lang="en-US" dirty="0" smtClean="0"/>
              <a:t> e </a:t>
            </a:r>
            <a:r>
              <a:rPr lang="en-US" dirty="0" err="1" smtClean="0"/>
              <a:t>alumínio</a:t>
            </a:r>
            <a:r>
              <a:rPr lang="en-US" dirty="0" smtClean="0"/>
              <a:t> </a:t>
            </a:r>
            <a:r>
              <a:rPr lang="en-US" dirty="0" err="1" smtClean="0"/>
              <a:t>metálico</a:t>
            </a:r>
            <a:r>
              <a:rPr lang="en-US" dirty="0" smtClean="0"/>
              <a:t>.</a:t>
            </a:r>
          </a:p>
          <a:p>
            <a:pPr>
              <a:buNone/>
            </a:pPr>
            <a:endParaRPr lang="pt-BR" dirty="0"/>
          </a:p>
        </p:txBody>
      </p:sp>
      <p:pic>
        <p:nvPicPr>
          <p:cNvPr id="4" name="Picture 10" descr="http://www.culturamix.com/wp-content/gallery/formula-quimica-do-fermento-em-po-quimico/formula-quimica-do-fermento-em-po-quimico-3.jpe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95736" y="3933056"/>
            <a:ext cx="3616546" cy="270892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AutoShape 2" descr="data:image/jpeg;base64,/9j/4AAQSkZJRgABAQAAAQABAAD/2wCEAAkGBxAHEhUSERQUFRUVFBcSFRcUFxcVFhkXFhQWFhYYGxgaHTQgHRsmGxYYITEhJiksLjEuGB81OjM4OCguMCsBCgoKDg0OGhAQFywkHCQsLCwsLCwsLCwsLCwsKywsLCwsLCwsLCwsLCwsLCwsLCwsLCwsLCwrLCwsLCssLCwsK//AABEIAOkA2QMBIgACEQEDEQH/xAAbAAEAAgMBAQAAAAAAAAAAAAAAAwQCBQYBB//EAEYQAAIBAwEFBQMIBwYFBQAAAAECAAMEESEFEjFBURMyYXGBBiKhFCNCUnKCkZIVJDNzscHRB1NiorKzNGOT0vAWdaPCw//EABUBAQEAAAAAAAAAAAAAAAAAAAAB/8QAGREBAQEAAwAAAAAAAAAAAAAAAAERITFB/9oADAMBAAIRAxEAPwD7jERARPm9AJZjalK9urg01ubVXrbxRvft7diC1JcUqZZsHdAAUnXnL3sBft8ntENwvvVbtN1y1U11p1HK/J6rtvGkgxhmBJUDhA7qJ8t/tH2ncVrs/JUr1P0dQS6bsGUKKzVUqhawLglewoOMAMfns46yUPasWd9XrCqgtq15Zqz1Gwi0amy+1UhicJlwuvj4wPp0T5JS9vto3NCpWRrcClZPeENSYlyl9c0AnfG6DTpLniQfwm0uvaS6W4FvW7FzS2lbUQ6oyDdrWNS40UucENoDk6coH0eJ8ju/bS9a0LVzbv2uzEv1ApsoVvlFKmVI7T3gQ4OdNR0m/s/a+4rXi0d6id69rWr2oUi4pUaauUuWbf7p3FPd3SKq4OdSHexEQEREBERAREQEREBERARKe2alOjb1mq1GpIKTl6indZF3Tl1ONGA1GnGcR/ZztW1p0atRLjNOtWUW9Bq5r1aeaPuoxYnFap2b1DTyQCccjA+hxPlf9l21ktTVatcbyG3tajOazVFSpUq1U3KxcnduiSobGAdNBibHYFzRO2XFCvWqh6Vx2yNUquUqpXTSrSfC0kUe7T3RqC3LGQ+hxEQEREDzdGug14+Mbo00GnDwnsQPN0a6DXj4zwU1HIcuXThMogY9mvQdOHrG4DyHXhMogYdmvQcMcBw6TLA4857EBERAREQEREBERAREQEREDwgNoZBWsqdbd3lHuuKg5DeXO6SBxxnOvPB4gSxECC6tKd2pR1ypIJGozghtccRkDI58DpJgAJ7EBERAREQEREBERAREQEREBERAREQEREBERAREQEREBERAREQEREBERAREQEREBERAREQEREBERAREQEREBERAREQEREBERAREQEREBERAREQEREBESK4uEtl3nOBw8yeAA4knoNYEsxdwgySABxJ0Ep71e74fMp1IDVT5Dur67x6gTJNm0gcsu+w13qhLkeW93fIYEDz9K0D3XD/uwan+gGc3ee2poXHZilmmGCEkMKmuMkKRpx4EZPrOxmkuquzxcqKnZ/KMjGRrn6OTjG9wxnXhLEq9+laI7zFP3itT/wBYEtUqq1hlWDDqpBH4iZyrW2dSqne3QG+smUf8y4PxkVaiUSte14Htl6Nhag8m0VvI4+1J7W6S6B3TqDhlIwynoVOogTxEQEREBERAREQEREBERAREQEREBESK5rrbKXbgOmpJOgAHMk4AHUwMLy6FsBoWZjhFHFj/ACA5nlMLa0IPaVSGqcvqoD9FBy8TxPlgBY27AmpU/aMNeYReSL4DmeZ14YA532r9p62yKy06aJjdDkuCc5JGBgjHDj/SVLXUXNylqMucDOBzJPIADUnwGsrdrXuO6opr1qe85+4pwPVs9RMdlUhVVK75NR0DZYd0MAdxR9EfE41Jlq5uUtRl2AzoOpPQDiT4CQQfIC/fq1W8m7P/AGwD8Zz137EivcdoKpCFgzKd5n0xkByc69TqJ0PyurV/Z0TjkarCmD6AFh6qJx+0Ku0/lo3RUA3l3QpY0d3TicYI45JGfhLEuOw/R+53KlZfvmp/ub08JuLfktUeHzdT4ndY+qz35TWp9+jkf8pw/wCIYKfwzJra8p3Wd06jipBVh0yp1HqJFLa7S5zunUd5SCrL5qdR/PlMbuzFchlO5UAwrjj9kj6S+B9MHBHt3Zrc4OquvdddGH9R1ByDOT2D7XV7+5Wk6JutlfdDBgQpOTknpqP6a0tdVaXRqko43ai6kcQRyZTzU/DgZala9tflABU7rrqjdD0I5qeBH88Ee2Vz8pXJG6wO668d1hxH8CDzBB5yKsREQEREBERAREQEREBERAREQEon9brY+hRwfOqwyPyqc+bjpLlWoKSljoACT5AZMrbLpmnSUtozZqP9pzvEehOPICBLdXAtULnJxyHEknCqPEkgDxMqUtlU63v3CJUqE7xLKGC9FXI0UfE5PEzOp+s1lX6NIdofF2yqfgAxx/iUyxd3AtULkZwNAOJJ0VR4kkAecIiu7ooRTpgNUYZAPdVeG+3h0HEnTqR7a2S0DvEl6hGC7cfIclXwH8dZ7Y2xoAlsF3O85HDPQf4QNB4Drmarb+23t2+T2+6a5UMzMMpRQ5AdgD7zHB3UyM4JyAIVtr29pbPUvWqJTQcWqMqKPVjia3/1XYHhcIR1GSv5gMTn6GzURu0qE1q3OrVwz8s7umEGndQKPCXcwOi2ftO32mN6hVp1QNCabq4B6HdOhmd1aJdYzkMO666Ovkf5cDzE4+62dSumDlcVB3aiEpVXydfexpw4HmJsth7aqUXW3um3mbSjXwF7QgZ3HA0WrgE6YDYOAMYgbm2uGpt2VXG8e4w0WoBx05OOa+o5geV9lUnJdUVKpO8KiqA4brnn4jmMgyxd2wulKnI5qRxVhqrDxBmFhcGuvvYDqSjgcAw6eBGGHgwhHtjcG4X3hh1O469GHH0III8CJDc/qtRag7rkUqnmTim35ju/fHSK36vWVuVQdk32lBZD4ab6+OV6Szd0BcoyHQMpXI4jI4jxHGBLEr7Prm5pqx0Yj3h0YaMPRgRLEKREQEREBERAREQEREBERApbY1pMv1ytI+VR1pn/AFS7KW1u4v76j/vJI/aGtWt7eo1AZqADGBkjUbxA5kDJ9IRJsz3+0f61V/8A4z2X/wCefWLz52rSTl71Y+PZgKB+aop+7NB7A3dxcpUFXJQNlGYY95ixcZ566+s6A/8AED90cerjP8BKTpntK8XZ1KpWfu0qbVG8kUsfgJx+y6DUkL1MdtVPbVj1qMBkZ+qoAQf4UE33tn/wdXodwH7JqIG+BM1pkUlOx2pQ2g1RaNRXak25UCnJVskYPqp/Ayr7VbXGwrStcc0TCDjmo3u0xj7RHpmfPPYqumwry2VVrqLm37C4Nam9MG6BNQMGce9kkoIH1C0vqV6XFNwxpuaT4+i68VPiJ7f2i31Mo2RnBDDirKQyOvRlYBgeoE5r2D/abR/9yrfwWdbA3fs5tBtqW1Oo+A+ClQDgKtNjTqgeG+rY8MSVfmrgjlUp73rTYKT5kVFH3ZrPY3uVxyF1Ux6hGP8AmLTaXP7al5VB6YH8wIHm2dKLt9TFX/psKn/1l2c/7b3Fa3tj2OcFt2oQMkIVOfIE4GfGSex11Xu7cNXzneIUkYLJgYJ9cjPhKm8r+zfdNVPq1m/zhap+NSXZSsf2lf8Aer/s0pdkUiIgIiICIiAiIgIiICIiBS2v+yz9V6dQ+SVUc/BTLsiuaIuUZDwZSp8mGD/GR7OrG4pqzd7GH8HX3XHowIgR7L90OvNatTP33NQf5XEXPzdak3Jg9L1IVx8KbfjPAfk9c/VqrkfvEGvqUx/0zJr6gblCoOG0ZD0ZTvKT4ZAyOYzCIttWP6Tt6tDO72lN6Yb6pZSA3mDg+k5XZt0bymrMN1tVqL9WohK1EPkwI9J2Fnci6UNjB4Mp4qw0ZT5H+s5/buyalrUa5t13w+PlFEY3mIAAq0+XaBQAV+kAMagbxWt2lsyjtQIKy74p1FrKN5gN9O6SFPvYzwOR4RtTZlHaoRay7wSotZNWUq6Z3WBUg5GTJbO7p3q71Ngwzg8QVI4qynVWHMEAiTwKdhsyjs41DSXdNaq1ep7zNvVG7ze8dOHAYEnubhLRGqOcKilmPQAZMXNwlqpeoyoo4sxAA9TM9k7MfbTrVqqUt0YPTRwVeq6nKO6nVaanBCnUkAkAAAhuPZSzeytkFQEVHL1qgPFXrO1Qp93e3fuy0fnLgf8ALpHPnUYbvwpN+Ms16y26l2OAoyf/ADr4SDZ1JlUu4w9Rt9h9XQBV9FAB8cnnAx2yfmKg5svZj7VT3F+LCXeEo3Z7erTpjgp7Z/JdEB831H7sy3XqigrOxwFBYnwAyYFXZ2rVm5NWOPu00pn4oZdlXZlI0aShhhjl2HR3Jd/8zGWoCIiAiIgIiICIiAiIgIiICcxtL2ipbBrvTYMwbdqHdx7hYYYa9cBvNjOnmk237MUNsN2jbyvu7uVOh6bw548MHxliXfGxuaYvqYKHB0qU26Hip8uo5gkc5lZXPylc43WB3XXmrDiPiCDzBB5zHZ9cVV3cBWTCMg4KQNMdVI1B6eOROT9s9jXV7XV6Kll3VA3SFIYFtTqOvGC11NzQai3a0hkn9onDfA4EZ0DgcDwI0PIrPbXKXQyp54IOhB5gg6g+BkGya/a0lDHNRFVagOjBwo3sjxOvQ8RpJLiyWsd4ZR8Y30OGx0PJh4MCJBU2l7P2u0236lPFTAHaU2alVwOANSmQxHgTjwlI+yi8rm6A6b9M/E0974zafrNL+7qDxLUj8AwJ/CchtD2kvaN52QUAB1UUsA7wONd7Gdeo0HoZcLcdJY+zNrZuKm4alQHKvWd6zKcYym+SE+6BNpXrLbqWchQOJMrFrmpwFKn4ktUP5QFHxmVGxVWDuTUccGfHu/ZUe6vTIGepMio6dNr5g7gqinNNDxJ5O45HovLidcBbVzXW2Uu3AdNSSTgADmSSAB1MXNwlsu85wOHUkngABqSeQGpnDez+xb1LxatZWABLuzEHeypA0zx19JUdpYUGQF377nebnujgqA9APxOTzmgb2mo7TrLbKGCmoFLnGGC5O6B0ZgBryJnR3dytqu8cnkAOLMeCgdTNNsz2Xo2tQV2B7TJfdB+bVmJPujGTjONemcCCt/ERIpERAREQEREBERAREQEREBERAqXdqXIqUyFqKMAnusPqNjl0PEHXqDnaXYucjBV176N3l6eYPIjQyxK91aLc4OqsvdddGXPHXgRw0OQcDSB5dWa3BDZKuBgOujAdOhHgQRIhWrW/fTtB9alofVGP+knPSBc1bXSqu8P7ykCfzU+8PTeHlLNvcJcjKMrDhlSDr005wiv+laA7zhPCpmkfwcAzWXHtZaUa4pHJOQpqAKUBPjnOOpAnQTQ3PsnbXNftzvZyGKAjcJHMjGfMZlLrZHatDgKiseiHfb8q5MxN1Vr/ALKmQPr1fdHmE7xPgd3zl0DExrVVoAs7BQOJYgAepkVXt7II2+5Lv9ZuC54hF4KPieZMlurlbUZbmcADVmPIKOZlc3rXGlFM/wCNwVpjxH0n9ND9YSS2sxSO+xL1CMFjyHRRwVfAccDJJ1hGFtbtUbtave+gnEUwePm55n0HMm7EQpERAREQEREBERAREQEREBERAREQEREBK1expXB3mUb3DeHuuPJhqPxlmIFL5AV7laso+0r/ABqKx+MfJKv9/U/LS/7JdiBS+Qse9WrMOnza/FEB+Mzo7OpUiG3csODOS7jyZyT8ZaiAiIgIiICIiAiIgIiICIiAiIgIiICIiAiIgIiICIiAiIgIiICIiAiIgIiICIiAiIgIiICIiAiIgIiICIiAiIgIiICIiAiIgIiICIiAiIgIiICIiAiIgIiICIiAiIgIiICIiAiIgIiICIiAiIgIiICIiAiIgIiICIiB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31748" name="AutoShape 4" descr="http://upload.wikimedia.org/wikipedia/commons/0/0e/Electron_shell_013_Aluminium_(es).sv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31750" name="Picture 6" descr="http://upload.wikimedia.org/wikipedia/commons/thumb/0/0e/Electron_shell_013_Aluminium_%28es%29.svg/220px-Electron_shell_013_Aluminium_%28es%29.svg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1" y="764704"/>
            <a:ext cx="4010571" cy="4320480"/>
          </a:xfrm>
          <a:prstGeom prst="rect">
            <a:avLst/>
          </a:prstGeom>
          <a:noFill/>
        </p:spPr>
      </p:pic>
      <p:pic>
        <p:nvPicPr>
          <p:cNvPr id="31752" name="Picture 8" descr="http://www.reocities.com/Area51/Hollow/9495/le_Al2O3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52120" y="908720"/>
            <a:ext cx="2949271" cy="446449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AutoShape 2" descr="data:image/jpeg;base64,/9j/4AAQSkZJRgABAQAAAQABAAD/2wCEAAkGBhQGDxEOBxAPERAQEhASEBEQEhAPEBIWFRAVFRQREhUXITIqFxkvJRIXKy8hIyovLDgwFSA9NTAqNSYuLCkBCQoKDgwOGg8PGjAkHSQ2LDQxLzQ1MC0qKiw1LCwpNCo0LDQ0NC8sKSkvNTQsLywpLCksLCwsKTQsLSwsKiwpLP/AABEIAMEBBgMBIgACEQEDEQH/xAAcAAEAAgIDAQAAAAAAAAAAAAAABgcFCAIDBAH/xAA+EAACAQMCAwUFBAcIAwAAAAAAAQIDBBEFIQYSMQcTQVFhFCJxgZEVMlKhI0JicoKT0jM0Q1SSscHRJCVz/8QAGwEBAAIDAQEAAAAAAAAAAAAAAAQFAQMGAgf/xAAvEQEAAgECBAUCBAcAAAAAAAAAAQIDBBEFEiExE0FRYYEUcQYWMvAVIjNCkbHh/9oADAMBAAIRAxEAPwC8QAAAAAAAAAAAAAAAAAAAAAAAAAAAAAAAAAAAAAAAAAAAAAAAAD43y7sD6DDz4xsabcZ39imnhp3NBNPya5jK0qqrxUqUlKMllSi0015prqN2ZrMd4cwAGAAAAAAAAAAAAAAAAAAAAAAAAAAAAAAAAAAAAAB8nNU03NpJLLb2SS6ts154748q8ZVpU7eUoWUJNU6aeFUw/wC1qeecZSfTPnll08eVZUdKvpW+eZW1bpltJwak1j0b39DW+0WxD1WSaxtDpOAaSmfJN7+QrTYy/CnFtfgqsqlm3Ki2u+t2/cqLbLX4Z7bSX5o82Dy3S6lbjy2i27tNZw/FfFMWhtDp2oQ1WjTuLR81OrCM4PzUllZ9d+h6TXHhupqFrbxq6R9oKipVMOh31Sj7sm5ZjHKS3fVdcmYodp+oabLluK0ZuOFyXFGEXsuj5VF53XV5LP6qsfqiYcP/AAHLfrhyVt7b9fsvYFdcLdo1zrUZutbW8uTkTdOpKk3lSziMs+RIqfGKh/fLW5p7buKjVjnG+Gnn8voSK5K2jeFTn0mbBeceSOsfKRgwVXja0owlOpW5eWLbjKFSEniOeWKkll+Cx1exAtU41u9ek/YpytaHSMIcvetec6ng/SOMeb6nrdoikytrIKZp6ne2L56F7ct+VSffRf8ADUyic8G8b/bzdtqEY07mKysP3KyXWUE9014x365z1wid2bY5qloAMtYAAAAAAAAAAAAAAAAAAAAAAAAAAOm7tI39OdG5ipU6kJQnF9JRlFxkn8mzWniXhyrwddTtrxS5Mt0auGo1YbNSi/FpNcyXR/I2cPFq2i0ddpujqlGFWm/Cazh/ii+sX6rc05cUZI2WPD9ffR5OaOsT3axK52Oen6fV4hrwtdNg51KjSWz5YrOHObX3YrO7Lrn2LadKXNGNwl73uKvPl3axu99sefjvklGhcM23DUHDSKEKSf3msynL9+csuXzZFpo9p3lfan8R8+PlpE7+6m5dmGoaPh2tHmcN+8t68FLZfeWXGTe76LJ1V7vVNJTjd+3qCTTVxTlcUuVR3X6WMo8uHv4F+g2zpY/ttMIFeO3mNsuKlvjqp3hq4+0aHPXWn87lJNKl7LUeElmToOPvPz+mDNQoSh9ynXjs97a6jUWceEKsXtnw5vHqyf3OnUr3+9UqU+v34Rl169V6GPrcH2tXLjS5G870p1KeM+KUXj8jdWkxG26sy6mmS83ivLv5RPZW3FF1OXdUZSrOM5SlJVqUKc/c5eVKUZPmWZPPT7q2PTpdop4SMnx7wp9n0IXVnOtUjQm3UjUcZ8lOSw5ReM4TUc9dnnwMLpmoJJNMTGzNLRad2av9L9njlkXuK70m4o3NF8sqVWEs+HLzYmnjwcXJP0bM7dar3q95mIsLKXEV7Rt7fOFONSrJfqU4SUpPPn0S9ZIVessxsugAG1XgAAAAAAAAAAAAAAAAAAAAAAAAAAAAAAAAAAAAD5KPMsS3T6p9CBax2Ye9KpoNZUsvPcVE3TTb6U5LeC9Gn8kT4BmJmOyoeG9OhqLXtzk28+6nyJNeDxuz3aXUXDeoUpRShTnLuKmEksTaUW/hJQ38snPV7b7D1KpGO0KzVen/ABv9Iv8AUpP+JHLii0V1Dnh+vHquqfmvU1dpT4iL41lgxXDGqfbFnRrSeZuPLU/fh7s/zT+plTarwAAAAAAAAAAAAAAAAAAAAAAAAAAAAAAAAAAAAAAAEO7SrNRt4XnR201zvGX3dRqMunryP5Mgt3x/CdDurak5yXSc3yxXy6v8i4tRsY6pRqULlZp1YTpzXpKLT/3NZ6lpLTKtW2ucc9Gc6c8dG4ScW16bfmQtXe9Iiauo/D2n0+oyWpmjeY7R5LN7HeJZXNa5s7p7yxcUkklFYxCql9YP/UWoa06Fq74dvbe8WcUqi7zHjCScai+kn+RsrGXOk4vKe6a6P1Nmlyc9OvdD47o40upnljas9n0AElRgAAAAAAAAAAAAAAAAAAAAAAAAAAAAAAAAAAAAAUl2xaN9m38LumsQu4e95KpSSi8/GLh9GXaUR2xa/LVdQ9jTao2iiuXwlUnBSlN/KUUvg/Mj6nacc7rfgtsldXWafP2Q24rxmsLf4f8AZY/BfbJHT6VG01+lNRpxjTVzBupssKLqQe/Tq02/QrqlQ2ONahsVmLN4U9HdcQ4d9dSJy+XbZtHaXcL+nGraTjOnOKlCcXmMk+jTO41s4d4yveH6UqGl1+SkpuShKnSqJOXXDknhenx8zJVe0nU6qx7Xy+sKNun8Pulh9Xj83H/l3Vz1rts2BBQuk8balfV6dKV7VxOWNqdv/QS5Xmof5ut/Lof0G2mat43hA1XDM+ltFcneeqzCOcU8bUuGsU1F1riSzGlFpYWcc1SX6i642beNkRhXmof5qt/Lo/0EeVtKtc1p3spVKrm+aU95PZY+C6bLbY98yLGCYnqydbjrULlqVOVCkk88kKXMmttpObbfTwx1fyymj9p0qMlDiKnCMX/j0VJRjt/iU3l49U/l4nnttJdWOYoxWqWKw00YizbbDGy4E+beO6fQ+kN7L9Td1aTt6ry7Wp3cOue7lFShn4Zkl6RRMjYhzG07AADAAAAAAAAAAAAAAAAAAAAAAAAAa79p1lLT9YuXVTUa3d1abbb5oypxi2m/2oSWPTyNiCJ9oHAcONaMeSSp3NHmdCo88u+M06iXWLwt+qe68U9OanPXaFhw3VRpc8Xt2URTnsca09j26lwff6I2ryzr4WXz0oOvTwvHmp5SXxwd+lcA6hrslGja1aUW0nUuIyoQin+tiW8l+6mVMae/N2fQrcZ0/hb80MHQuVT5s+f/AAdvt0fNGxfB3CNPg62VvatylJ89aq9nUm0k5Y/VWySXgl4vLedwTPoonrMud/NF6fy0p0+//Gs/D2sRtLqjUylyzTz8mWJS4z794oS52t2oLnaXm0i1MAkYsEY42hUa/i2TWXi9o22jZVz4pqfhq/yp/wDRhaWo+0V6sqmU3NtppxfRdU+hdZFeMOB1r77+wlGldRWOZp8lVJbRqY8fKW7Xk9sbeVX+PMz1YG01XuY4j4mJ1S8TTbOu54ev9OjN1rWUo003KdOpSnHC6tLmy/pn0PPR0WpXkpX/ACcqh30aUW599GO9SHMujUU3hZyotHnZv8TeE07K7B0barcTTXtFVuHrCmuRS+vP+RNiI8J6grKp7LldzVTqWr2wvGdJY+bXwl6EuNkdkLJExadwAGXgAAAAAAAAAAAAAAAAAAAAAAAAAAAAAAAAAAAAAGskA1TS3pdZ0KL5Vnv7KW3uSi03SS9HjbycfUn5jeINK+1qLjTeKsGp0ZdMTSeM+jy0/iYmN2zHfln2QWniriNt+j5m6tvh70a0Gu8ofJ4a84zj6k80LVVrFCNTGJr3asfwTX3l8PFejRVNTiSN9cStKfNQlWfI6lX3VQu4ZjCXLh8sW/clldJfso6eAOKp8P386Wryko3E+7uO8e9OtF8sZyb6b5i/in+qRvHrFoj1/wBrqeFZr4rWnpNYiYjzmvr8f5XYACUoQAAAAAAAAAAAAAAAAAAAAAAAAAAAAAAAAAAAAAAAFR9rvCvslRahax/R1moXCXSM8e5U288Yb80vxEU1X/3dvG961afJQvl4yeOWhdPz5kuWT/FD9ov7UtOhq1Gpb3keanVi4yXTZ+Kfg/J+hrXqs6ugXNzZ2tXePe21apHl5akObeON8fdWfFNddiu1GLa2/lPf7+rseEa2cuKKT/Ux/p96z0mv79vRdXZrxb9u2vdXs/8AyLblhNye9SOHyVcvq9mn6p+ZMzU32Ln3nu/N7/7mf4Y43uuD5xdtUlUoJ+/bVJN05Lx5M/2cvVeOMprY94tVG0Vsj67geTmtlxdInrt6fLZMHh0TWKev29K6sW3Tqx5o52a8JRl5NNNP1R7ic5eYmJ2kAAYAAAAAAAAAAAAAAAAAAAAAAAAAAAAAAAAAAB03tb2alUqRxmEJyWenuxb3+hqrbTddudV5lJuUm+rbeW39Ta9rJrPxZw5Pg+9qW9VNU3KUree+J028xw31azh+q9UQ9XWZr0dH+H8tKZ5i3eXnjHB0XERG42OmtW59oZbbSSW7beySXiyqrWd3f582Pw1w9hN26lnc0ZfdpXGY+a56cW18Mxz82WaRPsx4Zlwxp0Kd2sVq0pV6sfwymopQfqoxin65JYX2OJisRL5Nq71vmvavaZAAe0YAAAAAAAAAAAAAAAAAAAAAAAAAAAAAAAAAAAx2ucP0OI6To6rSjUg+mdpQf4oSW8X6oyIDMTMTvCrbnsGoykvZL24hDxjOFOo+vhJcuPoyR8L9l9nwvNVqUZ166+7VruMnD/5xSSi/XGfUl4PEY6xO8QkX1ee9eW15mAAHtGAAAAAAAAAAAAAAAAAAAAAAAAAAAAAAAAAAAAAAAAAAAAAAAAAAB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9700" name="AutoShape 4" descr="data:image/jpeg;base64,/9j/4AAQSkZJRgABAQAAAQABAAD/2wCEAAkGBhQGDxEOBxAPERAQEhASEBEQEhAPEBIWFRAVFRQREhUXITIqFxkvJRIXKy8hIyovLDgwFSA9NTAqNSYuLCkBCQoKDgwOGg8PGjAkHSQ2LDQxLzQ1MC0qKiw1LCwpNCo0LDQ0NC8sKSkvNTQsLywpLCksLCwsKTQsLSwsKiwpLP/AABEIAMEBBgMBIgACEQEDEQH/xAAcAAEAAgIDAQAAAAAAAAAAAAAABgcFCAIDBAH/xAA+EAACAQMCAwUFBAcIAwAAAAAAAQIDBBEFIQYSMQcTQVFhFCJxgZEVMlKhI0JicoKT0jM0Q1SSscHRJCVz/8QAGwEBAAIDAQEAAAAAAAAAAAAAAAQFAQMGAgf/xAAvEQEAAgECBAUCBAcAAAAAAAAAAQIDBBEFEiExE0FRYYEUcQYWMvAVIjNCkbHh/9oADAMBAAIRAxEAPwC8QAAAAAAAAAAAAAAAAAAAAAAAAAAAAAAAAAAAAAAAAAAAAAAAAD43y7sD6DDz4xsabcZ39imnhp3NBNPya5jK0qqrxUqUlKMllSi0015prqN2ZrMd4cwAGAAAAAAAAAAAAAAAAAAAAAAAAAAAAAAAAAAAAAB8nNU03NpJLLb2SS6ts154748q8ZVpU7eUoWUJNU6aeFUw/wC1qeecZSfTPnll08eVZUdKvpW+eZW1bpltJwak1j0b39DW+0WxD1WSaxtDpOAaSmfJN7+QrTYy/CnFtfgqsqlm3Ki2u+t2/cqLbLX4Z7bSX5o82Dy3S6lbjy2i27tNZw/FfFMWhtDp2oQ1WjTuLR81OrCM4PzUllZ9d+h6TXHhupqFrbxq6R9oKipVMOh31Sj7sm5ZjHKS3fVdcmYodp+oabLluK0ZuOFyXFGEXsuj5VF53XV5LP6qsfqiYcP/AAHLfrhyVt7b9fsvYFdcLdo1zrUZutbW8uTkTdOpKk3lSziMs+RIqfGKh/fLW5p7buKjVjnG+Gnn8voSK5K2jeFTn0mbBeceSOsfKRgwVXja0owlOpW5eWLbjKFSEniOeWKkll+Cx1exAtU41u9ek/YpytaHSMIcvetec6ng/SOMeb6nrdoikytrIKZp6ne2L56F7ct+VSffRf8ADUyic8G8b/bzdtqEY07mKysP3KyXWUE9014x365z1wid2bY5qloAMtYAAAAAAAAAAAAAAAAAAAAAAAAAAOm7tI39OdG5ipU6kJQnF9JRlFxkn8mzWniXhyrwddTtrxS5Mt0auGo1YbNSi/FpNcyXR/I2cPFq2i0ddpujqlGFWm/Cazh/ii+sX6rc05cUZI2WPD9ffR5OaOsT3axK52Oen6fV4hrwtdNg51KjSWz5YrOHObX3YrO7Lrn2LadKXNGNwl73uKvPl3axu99sefjvklGhcM23DUHDSKEKSf3msynL9+csuXzZFpo9p3lfan8R8+PlpE7+6m5dmGoaPh2tHmcN+8t68FLZfeWXGTe76LJ1V7vVNJTjd+3qCTTVxTlcUuVR3X6WMo8uHv4F+g2zpY/ttMIFeO3mNsuKlvjqp3hq4+0aHPXWn87lJNKl7LUeElmToOPvPz+mDNQoSh9ynXjs97a6jUWceEKsXtnw5vHqyf3OnUr3+9UqU+v34Rl169V6GPrcH2tXLjS5G870p1KeM+KUXj8jdWkxG26sy6mmS83ivLv5RPZW3FF1OXdUZSrOM5SlJVqUKc/c5eVKUZPmWZPPT7q2PTpdop4SMnx7wp9n0IXVnOtUjQm3UjUcZ8lOSw5ReM4TUc9dnnwMLpmoJJNMTGzNLRad2av9L9njlkXuK70m4o3NF8sqVWEs+HLzYmnjwcXJP0bM7dar3q95mIsLKXEV7Rt7fOFONSrJfqU4SUpPPn0S9ZIVessxsugAG1XgAAAAAAAAAAAAAAAAAAAAAAAAAAAAAAAAAAAAD5KPMsS3T6p9CBax2Ye9KpoNZUsvPcVE3TTb6U5LeC9Gn8kT4BmJmOyoeG9OhqLXtzk28+6nyJNeDxuz3aXUXDeoUpRShTnLuKmEksTaUW/hJQ38snPV7b7D1KpGO0KzVen/ABv9Iv8AUpP+JHLii0V1Dnh+vHquqfmvU1dpT4iL41lgxXDGqfbFnRrSeZuPLU/fh7s/zT+plTarwAAAAAAAAAAAAAAAAAAAAAAAAAAAAAAAAAAAAAAAEO7SrNRt4XnR201zvGX3dRqMunryP5Mgt3x/CdDurak5yXSc3yxXy6v8i4tRsY6pRqULlZp1YTpzXpKLT/3NZ6lpLTKtW2ucc9Gc6c8dG4ScW16bfmQtXe9Iiauo/D2n0+oyWpmjeY7R5LN7HeJZXNa5s7p7yxcUkklFYxCql9YP/UWoa06Fq74dvbe8WcUqi7zHjCScai+kn+RsrGXOk4vKe6a6P1Nmlyc9OvdD47o40upnljas9n0AElRgAAAAAAAAAAAAAAAAAAAAAAAAAAAAAAAAAAAAAUl2xaN9m38LumsQu4e95KpSSi8/GLh9GXaUR2xa/LVdQ9jTao2iiuXwlUnBSlN/KUUvg/Mj6nacc7rfgtsldXWafP2Q24rxmsLf4f8AZY/BfbJHT6VG01+lNRpxjTVzBupssKLqQe/Tq02/QrqlQ2ONahsVmLN4U9HdcQ4d9dSJy+XbZtHaXcL+nGraTjOnOKlCcXmMk+jTO41s4d4yveH6UqGl1+SkpuShKnSqJOXXDknhenx8zJVe0nU6qx7Xy+sKNun8Pulh9Xj83H/l3Vz1rts2BBQuk8balfV6dKV7VxOWNqdv/QS5Xmof5ut/Lof0G2mat43hA1XDM+ltFcneeqzCOcU8bUuGsU1F1riSzGlFpYWcc1SX6i642beNkRhXmof5qt/Lo/0EeVtKtc1p3spVKrm+aU95PZY+C6bLbY98yLGCYnqydbjrULlqVOVCkk88kKXMmttpObbfTwx1fyymj9p0qMlDiKnCMX/j0VJRjt/iU3l49U/l4nnttJdWOYoxWqWKw00YizbbDGy4E+beO6fQ+kN7L9Td1aTt6ry7Wp3cOue7lFShn4Zkl6RRMjYhzG07AADAAAAAAAAAAAAAAAAAAAAAAAAAa79p1lLT9YuXVTUa3d1abbb5oypxi2m/2oSWPTyNiCJ9oHAcONaMeSSp3NHmdCo88u+M06iXWLwt+qe68U9OanPXaFhw3VRpc8Xt2URTnsca09j26lwff6I2ryzr4WXz0oOvTwvHmp5SXxwd+lcA6hrslGja1aUW0nUuIyoQin+tiW8l+6mVMae/N2fQrcZ0/hb80MHQuVT5s+f/AAdvt0fNGxfB3CNPg62VvatylJ89aq9nUm0k5Y/VWySXgl4vLedwTPoonrMud/NF6fy0p0+//Gs/D2sRtLqjUylyzTz8mWJS4z794oS52t2oLnaXm0i1MAkYsEY42hUa/i2TWXi9o22jZVz4pqfhq/yp/wDRhaWo+0V6sqmU3NtppxfRdU+hdZFeMOB1r77+wlGldRWOZp8lVJbRqY8fKW7Xk9sbeVX+PMz1YG01XuY4j4mJ1S8TTbOu54ev9OjN1rWUo003KdOpSnHC6tLmy/pn0PPR0WpXkpX/ACcqh30aUW599GO9SHMujUU3hZyotHnZv8TeE07K7B0barcTTXtFVuHrCmuRS+vP+RNiI8J6grKp7LldzVTqWr2wvGdJY+bXwl6EuNkdkLJExadwAGXgAAAAAAAAAAAAAAAAAAAAAAAAAAAAAAAAAAAAAGskA1TS3pdZ0KL5Vnv7KW3uSi03SS9HjbycfUn5jeINK+1qLjTeKsGp0ZdMTSeM+jy0/iYmN2zHfln2QWniriNt+j5m6tvh70a0Gu8ofJ4a84zj6k80LVVrFCNTGJr3asfwTX3l8PFejRVNTiSN9cStKfNQlWfI6lX3VQu4ZjCXLh8sW/clldJfso6eAOKp8P386Wryko3E+7uO8e9OtF8sZyb6b5i/in+qRvHrFoj1/wBrqeFZr4rWnpNYiYjzmvr8f5XYACUoQAAAAAAAAAAAAAAAAAAAAAAAAAAAAAAAAAAAAAAAFR9rvCvslRahax/R1moXCXSM8e5U288Yb80vxEU1X/3dvG961afJQvl4yeOWhdPz5kuWT/FD9ov7UtOhq1Gpb3keanVi4yXTZ+Kfg/J+hrXqs6ugXNzZ2tXePe21apHl5akObeON8fdWfFNddiu1GLa2/lPf7+rseEa2cuKKT/Ux/p96z0mv79vRdXZrxb9u2vdXs/8AyLblhNye9SOHyVcvq9mn6p+ZMzU32Ln3nu/N7/7mf4Y43uuD5xdtUlUoJ+/bVJN05Lx5M/2cvVeOMprY94tVG0Vsj67geTmtlxdInrt6fLZMHh0TWKev29K6sW3Tqx5o52a8JRl5NNNP1R7ic5eYmJ2kAAYAAAAAAAAAAAAAAAAAAAAAAAAAAAAAAAAAAB03tb2alUqRxmEJyWenuxb3+hqrbTddudV5lJuUm+rbeW39Ta9rJrPxZw5Pg+9qW9VNU3KUree+J028xw31azh+q9UQ9XWZr0dH+H8tKZ5i3eXnjHB0XERG42OmtW59oZbbSSW7beySXiyqrWd3f582Pw1w9hN26lnc0ZfdpXGY+a56cW18Mxz82WaRPsx4Zlwxp0Kd2sVq0pV6sfwymopQfqoxin65JYX2OJisRL5Nq71vmvavaZAAe0YAAAAAAAAAAAAAAAAAAAAAAAAAAAAAAAAAAAx2ucP0OI6To6rSjUg+mdpQf4oSW8X6oyIDMTMTvCrbnsGoykvZL24hDxjOFOo+vhJcuPoyR8L9l9nwvNVqUZ166+7VruMnD/5xSSi/XGfUl4PEY6xO8QkX1ee9eW15mAAHtGAAAAAAAAAAAAAAAAAAAAAAAAAAAAAAAAAAAAAAAAAAAAAAAAAAB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29702" name="Picture 6" descr="http://upload.wikimedia.org/wikipedia/commons/e/ee/Aluminium_oxide_ball%26stick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404665"/>
            <a:ext cx="3030942" cy="2232248"/>
          </a:xfrm>
          <a:prstGeom prst="rect">
            <a:avLst/>
          </a:prstGeom>
          <a:noFill/>
        </p:spPr>
      </p:pic>
      <p:pic>
        <p:nvPicPr>
          <p:cNvPr id="29704" name="Picture 8" descr="http://apps.echa.europa.eu/registered/data/dossiers/DISS-9eb4460f-9f3a-575c-e044-00144f67d031/AGGR-296e3423-87a5-42e7-8425-6ff5f9868d85_DISS-9eb4460f-9f3a-575c-e044-00144f67d031.jpe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355976" y="620688"/>
            <a:ext cx="4516603" cy="2580110"/>
          </a:xfrm>
          <a:prstGeom prst="rect">
            <a:avLst/>
          </a:prstGeom>
          <a:noFill/>
        </p:spPr>
      </p:pic>
      <p:pic>
        <p:nvPicPr>
          <p:cNvPr id="29706" name="Picture 10" descr="http://www.nature.com/am/journal/2009/200911/images/am2009228i1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95536" y="2781299"/>
            <a:ext cx="2857500" cy="4076701"/>
          </a:xfrm>
          <a:prstGeom prst="rect">
            <a:avLst/>
          </a:prstGeom>
          <a:noFill/>
        </p:spPr>
      </p:pic>
      <p:sp>
        <p:nvSpPr>
          <p:cNvPr id="29708" name="AutoShape 12" descr="data:image/jpeg;base64,/9j/4AAQSkZJRgABAQAAAQABAAD/2wCEAAkGBxQSEhUUEhQUFBUUFxQUFhcUFRUUFRYVFBQWGBQXFBUYHCggGBwlHBQUITEhJSkrLi4uFx8zODMsNygtLisBCgoKDg0OFA8QFCwZFBksKywsKyssLCwsLCw3LCsrLCwrLDc3KywrNzcrLCwrKywrLCsrKyssKysrLCsrLCwrK//AABEIAK8BIAMBIgACEQEDEQH/xAAcAAABBQEBAQAAAAAAAAAAAAAAAQIDBAUGBwj/xAA3EAACAgECBAQEBQMEAgMAAAABAgARAxIhBAUxQQYiUWETMnGBB0JSkaEUwfAjM7HRcuEVJEP/xAAXAQEBAQEAAAAAAAAAAAAAAAAAAQID/8QAHBEBAQEBAQADAQAAAAAAAAAAAAERAhIhQVED/9oADAMBAAIRAxEAPwD3CEIQCEIQCEIQCEIQCEIQCEIQCEIQCEIQCEIQCFylxvMFTYeY/wAD6mYvGcwZup+w2/eXB0useo/eOnC5OIYe3cnfYSPHztlPlY/2r7xg76EwuW+IVahkpT2b8p/6m4rAixuD3HSTAsIQgEIQgEIQgEIQgEIQgEIQgEIQgEIQgEIQgEIQgEIQgEIjMB1NfWUeL5xgxf7mbGuxNFhdew7wL8Jm8v57w+c6cWZHagdIO9H2mlAIRruALJoe8zeJ5r2Qfc/2gaGfMEFsamLxnM2bYeUfz95Uz52b5jcrkzWBxeVcmTvFz5P/AFI0QkAnbuR6yiMWbNfS/T1Mg43Dtdb7dPSXHerlTjOm596hVR8RAvc+0u8u51kxkaWsfpO4/wDUqEErXYyIYR3lnyj0XlnNEzKCDTd1PUH+8vzy3HxRQ+U/cHcTrOS+IrpMp37N6/8AlM3kdNCIpsWN4syCEIQCEIQCEIQCEIQCEIQCEIQCEIQCEJU5jzLHgQvlYKo9ep9gO8C0TOZ5z434bAHonIy7AILBPoG6TivFnjo5yceJzjxNsCBWRiOo9hOF47jfMunUCxPWiBQ383rtNSI3vE/iriOJU3lCAmtA2AUjqR9e851uNatQaytCydTNfXSvWpR5lmx+QAV5LYnbVpNjvV3I34lN3unsq35iEI7UPKbmkWMXMGVwy5WVgRXVa3JJbvuLnUcn8f8AF4EAOYMNQIVwHYrqN0etGcBgztqpyaqiSoJNWRHYMwyEAKPKSQx2PuAPpKY9y4Dxxh4hQcmQY36FWsAHtU2Dk9O/T0nz6nFURsTY2uq+4nYeHfGOTAAmUF02C1uF37HrVdpFens8r5s9SjwfOsOUakYX6H5vpUmyMT179iJFIPNR39BLORq2kXDsKv0jjv6n2ECNmqzX0jWx37n+Jew8sdtzQ9B6SwvKz+oXBrEy4K7mVHT16TqF5KCbZiZZXluID5B995cNcj26f8SJsh6fsR/edbxHDJ+lf2mTxfLr+U/Y/wDcsNS8o56+LynzL6en0nZ8JxS5FDIQQf8AKM80y42TYj9+/wB5c5ZzR8TWrexB7/USdcj0WEzOUc3XPtWlgLI7faac5ghCEAhCEAhCEAhCEAhCEAgZlc855j4XGXa2IIGlKLW3SxfvOC8QeOMpWgRi1KdQI/KT11dtu3rLImuy594rw8Nam3cD5V7e7H0nl3iHnmXiHVywO1gD6mlQduvfeZPMOJ1kLd2RS2RbHpZ7jrM9uI30sCClDY2TfVj6TUmCPNldqVgtkg6nbYA9Rt0lbLlUsNTkhCrCtloWouuvapGc5HmdQd/JvepQaqvSZzEoznIUptPQb6d7r0IlFnOWBKpo+csS1MFAHy/eV8nla0osdJYH5GZu1eo2k5RdGTTp0kqU821Vvq9DM7iOLJCKFB+GApoHSasgtfezJofw7lXANqzN8xF9ewU9a2jwpRddkszlSVrf9Qo9BKwztrXy6GG6ldzuDR3knxy3kLNYBdCD6Wab+YDSwZvKjAblfp3BM0eCPkLhzakBg3cnbb77TMycQx3WhagbGwD1G0u4MtqNDb6TrWiKB29KMo1OD4lkYaRTCzfo3t6951PLfErotsTlJ3pjWn1nF4UYMqltYNUQd79/SrmvyXh3LgXRLVq6km9jKPVvDOA5sQdwKJOwJ7HvOmx4gvygCUeScEcOJUJsjv8AWaQiBQsWEJQhMhyZI7K9CQg7QiDK0gMnyGQvAhyYwwphY/zpKHE8u/R27d5oloCCVh8PxbYmBGpWH+ftO95LzVc6X+ZaDD0Pt7TmOI4dX6ij6yz4XQYsrajWoUvoTff3meorr4QhOaiEIQCEIQCEJX43jceFdeV1RR3Y0IGX4i8R4eDo5GJYjy41ALHfrvPN+P8AHebiXFDTiBBKKxNkL01AAj1r1mR455+vE8WfgnTj1KGZrN6b1FQOgIoSjjAOvfSiAFeoLM25sTUiLHFceSwRmdnILjUxZhqO/rdX/EormfXQLEjyKStK1fOwBkhxWgyAFcgJUFQO+wA9BKf9W2sguwYjSNVBU/Ub9d5pDuOQg2PUY96HUGmU/WQ46AOIDUTsWUiztuN9wLlZ8BOUfE1toBC7jQQKpr9JBk4oK5bGwHxPmCgsoI28rdvWFN4bEdQaiBi23IokmrPrK2IaGNkkLqJZwNJU9x694/HxSkKNd6boaaB2JOr3ljgPNjOR8ugWBZXX5W6kt27bD1gZbZbxlVIVdVKD6Gr29ouBaVnLFUdjjAs2aFkj2MfiyhW2vJdiulrexH7dJV4jOcjA0XAA2Pyj9BI6CQHD8SwNKQgZh5gdvKOu/sImZRqZidRIBoGid+5Hsb2locIAgJNMQqhQKJZr1hRvYrvKzcIi4sjDVr1aEHsaDmA/FjA07qqgAmupBN7n7VLuBwoHR9RJob9PX0PtKWfHegEoq6QCQbJ0m6PvctcGCBQIOM9GI6nvY61vVyi1w6KjWCDXmtN+q9a+9T0D8LOTHUcrKdIGxbcknp9CJwSlXGgUiox2UUzK3e+pG38z2X8POXnHgLGwr0VVhRFd/vKjq1EkETpFWWBY1mikyNzAr5zvFSNzGJjgI8gcybJKzQUwxCYpENMqEBjge/8Am0aViqYGzwvOOgcfcf3mviyBhYNgzkblnguNbGduncdpi8fiyuohIuGzh1DDvJZzaEIQgITPNvxW8QIcLcMqFntd6FetX1Hbf3nfc1wB8TqxYLR1aWCGu/mPQVPnzm2dGyucjs57atzS7Ak96FdqlkGfwO5LkU19Fsgt6WZL/UFshbMo0hasMdRI8tHbrKOXi3U+RdttOx0lia1H12MvDF/+YAUKNTG/KS3QgfW7mkWMvGOpfGjncL0rSFA2H8yjxCKw87nW4AoAEKB1F9gY/MNIZ9WOrXGFUeZ2qtxfQX1ldAztvpQKSgGxBYdCR26QLOfONFPq0qu/vjXaYZ5h8U+QVtpAFBQAfpd1NDjPOjM5FgN2oEUB5R1IuUuFx6KZjv8AKFTYE9j7DtAj4xkGNQCVNFGuiKJ6g9thJeNZAiomvzhdYvyCyBZ9o9wDkC2GIYFjsBjG+3vI+O43SwR3XJ1LFCDYJ8tV1NQpnFjSKUqGxuBqBoFdht/Mzm4rSr0V8zN0HagP8EkxA6mZkZjsBTLt+nV6kRmXIrFVVDQ2IABOod/rv9IQYD5FyMSGY6ARtQ6SRsaim1F9B0HSCb1d1PtL3BhMfwyxUaQ4JJXzAiwTfQ9pR4fi/h5FyhgAWOkCm03YOq+tAmFXM3Brjejk1A0VPlBFiySD37VHP1UW+gAqtr0tgaB6dpTycQPiFV33IBoEaas39zJ+AUmirFiBYUjUBv1r6VLEdP4V4U5M1il1H81A6Seh/boPSe84UoAdgK/acP4I8PI6JxGVtbnfSKCoaFiuvad2BLELULgY0zQRzIi0cwkbe8gjyRqGSN0kSGAMsYQJM0ieCoHiRXiVKgMQQaJcA3hCFwLPB8a2M+U7dwehnScJxIyLa/t3BnI1LXL+LONwex2I9vWZ651ZXVwjUaxY77x05NOa8fPnHCZBgUMCrayT0St6HrPA+YuNeoqyiihPUdBsL/mfTPH8P8TGyXp1Ai/r/afOXP8Agjjy5FJR8YcgAWpANjUL369prlKzcGMZWxsxG48zLaIlMTQX6d4nEkA2cgKiyqJ1NA3Y+97yHBiAVg9kqNKBVJB3O5PaWFCClei3lbs1e5H5duglFXggWygKL+GLtq0m99TH16/tLGV8bHIGyWNAYFBVN6G+u8c+RcrAqyKh8xxqdJZhsR6dQJncTwoDHpWwrevNsDt80ot48hd8QGpSALY0VcdaofKPf2kZ3KFVUEA2bvezd31EiTPkBXSL1uMdCgWVdhQ7LclyhMRdMyY7CkhlN6ze9n16wKHD/wC27GhqttQvym9wB3MtcvXCMZKi3WjqsACugI9xczjlUhEFb/lX1J/MY7IFxo6XZ+WgpNGv4kVFx2QHIDqULV2l/mPcd5Pyjh1bWdRFLsQdNjfcdyPaR8Bw1qDlUqnRSQaY77FvrGYgGxkN/pomo2ASWP6b7AQJhgXIxZFYBSgGrYBQOpHuYzLwxyHVa9LIUUqDsSe8XGoCrq+IEYGj3NHy16C/+JdOhQwW2ZdTbVWm9rH9ogiCJpVlo3sbAAYAbkCafLFRmCgith5NmLtXlF+hAMz34PUitoPl7qaG5Nkjt7T1X8LuRYnH9QyWR5V1AUAPlIHc+81rOO38M8u+BhVQWqgaYCwaGqyPea8WBMoLkbGOaMYyhpMiMcTIyZAo6SIyS9pGTALkTX1MfW0bRgQqtmOAjiIsIjIjSI9o0mUNiVFuJALjYExRKOh5DxWpNB6r/wATVnJcszFcqn1NH7zrZx7mVqAzxr8YeWf/AG8brot0Hzfl0lrNHb0nssxPE/h3FxeM68atkVSMZYkAHtddrk5V84sr6iygUKJ2K3uPMbPQb/tGLi1Y8gZ61MTYC6n3G9+gnUc38G5sX+/idQWItSHSyaW2PQXe0xuMbGBlRCFdFFnYAkN06dJtGZiOML5B5QGNuNrXbp9YuTKWIIVRQ1mjQFLQ37/SHG4/iMpBJO+90AK3qvUmLnwsQFLUWCqdIoAdSWJ7n1kpqPBw/lxu7DUOnW/UXXy9DHcOoYA/DDhmFMdQC0TuzHqpkLFRmF0yEnSFUkChQY9279ZNxHEef4QUaQtkA7Eg21nsFvoPWUU+MK63AVWZtTAUVXbsp+siwcYbBbogryrYYkd/f3lz4jlXrTTrsABsl76O4Er/ANS2JGTbz7rXSx1EgTBzfK2LGpJKY6WiAd77HuY7ixkbCbC+TzGjvpJG5HrGMWGPFpUhfMaU/mNaSfYWekRc4RqGRhpVlsiy7N1/Y11gKEbKVZ7VSaDAjQAoJ83e5VUadJRbG2s38xBJ79O20tY8LOFVv9PQCOl63qwKHr6+0bweNV1AU7hd/N5dXTa9tusDc5dgfLlAxJ5WCI+qtI1Daye+1z3Lwjyj+mwBdWq/2A7Bann3gnwuM24yFkUIxaiAz18o9gNp63hQKAAKA2H0mg8QgZGzSoGjIpMjYwELSN2uDmRwHBu0GWGBbaPydYEQESOMaYDSIfSBECISo2kbyQmNaUMECYGBMBtwUxhaIDKJFbSQfQ3+07PBk1KG9QD+84kNOt5OxOJL9P77Tn/ReV2EITm0r8bwaZl0ZFDKaNHpY3E4TxF+GWF8eZuHBGRwCqk7Xdnc+s9DhEtHz5zTwJxmIj/TGjGu+iiu/wCo/wAzleZ/EV9IFi7I6DTVT6g5ty1M+Jsb2A3XSSDfa66zzPxJ+HDYkOThqyaRqZT5ST3CgDce03OtR5a7jE66E20gMt+YXWnU3ualZ+JZXKDdsjFnoamX2sdPpNri+UuGOtdDFhqHe1FqGvsPSSYeUnyviBJos7MVFntQ+pM0awMeNlXK+QhdOlVUHz7b19K3iKValbGxBOq10+VWHTV2Nx3MeD0uAbBbrZLUCeg7SxlwB/Kwa1I0opsMo6k9h2kFd+EYfD0kfCBAskbgH5FPfp+8gHBjJkclkxld1Uk6arc6u7dTHcVQVBp/21+1k9vcXLS8vxri15LNANp3HbYX3N9YwQZvIpyKeo0ux2skdFXsPcTa8B+Hv6nPox0EAtmYXYI3C+/vMhU+NkI0AG1oV209b+3Sdn+HBY8SpUUuogDGb2Ao6j0AuWI9e5Vy9MGNceMAKorb/ky4xjVizQZEYxxkbwEeQu/pHNGlZAwRtRxFRSsBeH2sxWiAxXgRmMMeRGE0IKQRGMUiRsYQERrRYhlDYjRSdolwIyI2Pb2jEBJodTtKNDlfLTls3Sg7+/sJ1GLGFAA6DaQ8DwwxoFH3+veWZx6utQQhCZUQhCAQqEIFXPy7E968SNq3a1Bv6zB4jwPwzZNYBUXela02P7e06iEumOT4TwFwyvryD4rdiQBQvpt1kHG/hvweRtQ1pfUK21dwL6XOzhG1Mcpwv4f8EhYjFYIqm81H9QPW4nG+AOEyYlxBAApU3uWIvff1I7zrIRtVxuT8NeCNeVwRdEMQd5X5L4Ibg8obHkDY60ldNMBdjfvO6hLOqmMgxDNDPw17jYyg6kGjtOk61DGiGDGNJlDWiGEaxgITGMYpaRlpAEyS7kJjlNQac0jMkeRNBTXYyJrkjkyNjvKgMbcQHtAwE1dYu1RrGWuD5e7iwv3Ow+0CqWm7yPltAZG6noPQesdwHJApDObI6AdL9/WbInPrr6iyCEITDQhCEAhCEAhCEAhCEAhCEAhCEAhCEAiMt9YsIFPNwV/Lt7Slk4dl6g1NmE1OrExzzGRkzoXwqeoBlfJy1D6j6H/ua9mMFmuBE2G5Qv6j/EP/AIhf1GX1Exik7/SIzTZHKB+o/tJ8fK8YHQn3Jj1DGMZE03H5Wp6Ej+ZC3Jx+o/tHqGMRpE06IcmTuWP7CW8PBIvRR9949wxzuDluR9wNvfaWk5K3cgfe5v1Fmfa4z+F5SibnzH36ftNACEJi3VEIQgEIQgf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29710" name="Picture 14" descr="http://4.bp.blogspot.com/_mZ_yxEhVEEE/SjwEKNsxHDI/AAAAAAAAAFs/CKv0C3dou0s/s400/Figura26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932040" y="4005064"/>
            <a:ext cx="3467100" cy="2105026"/>
          </a:xfrm>
          <a:prstGeom prst="rect">
            <a:avLst/>
          </a:prstGeom>
          <a:noFill/>
        </p:spPr>
      </p:pic>
      <p:sp>
        <p:nvSpPr>
          <p:cNvPr id="11" name="CaixaDeTexto 10"/>
          <p:cNvSpPr txBox="1"/>
          <p:nvPr/>
        </p:nvSpPr>
        <p:spPr>
          <a:xfrm>
            <a:off x="5796136" y="6165304"/>
            <a:ext cx="2798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Bauxita</a:t>
            </a:r>
            <a:r>
              <a:rPr lang="en-US" dirty="0" smtClean="0"/>
              <a:t> – </a:t>
            </a:r>
            <a:r>
              <a:rPr lang="en-US" dirty="0" err="1" smtClean="0"/>
              <a:t>óxido</a:t>
            </a:r>
            <a:r>
              <a:rPr lang="en-US" dirty="0" smtClean="0"/>
              <a:t> de </a:t>
            </a:r>
            <a:r>
              <a:rPr lang="en-US" dirty="0" err="1" smtClean="0"/>
              <a:t>Alumínio</a:t>
            </a:r>
            <a:endParaRPr lang="pt-B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00B050"/>
                </a:solidFill>
              </a:rPr>
              <a:t>ENGENHARIA DA COMPUTAÇÃO</a:t>
            </a:r>
            <a:endParaRPr lang="pt-BR" b="1" dirty="0">
              <a:solidFill>
                <a:srgbClr val="00B050"/>
              </a:solidFill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2530624" cy="4525963"/>
          </a:xfrm>
        </p:spPr>
        <p:txBody>
          <a:bodyPr/>
          <a:lstStyle/>
          <a:p>
            <a:r>
              <a:rPr lang="en-US" dirty="0" err="1" smtClean="0"/>
              <a:t>Perspectiva</a:t>
            </a:r>
            <a:endParaRPr lang="en-US" dirty="0" smtClean="0"/>
          </a:p>
          <a:p>
            <a:pPr>
              <a:buNone/>
            </a:pPr>
            <a:r>
              <a:rPr lang="en-US" dirty="0" err="1" smtClean="0"/>
              <a:t>macroscópica</a:t>
            </a:r>
            <a:endParaRPr lang="pt-BR" dirty="0"/>
          </a:p>
        </p:txBody>
      </p:sp>
      <p:sp>
        <p:nvSpPr>
          <p:cNvPr id="6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3059832" y="1628800"/>
            <a:ext cx="2746648" cy="4525963"/>
          </a:xfrm>
        </p:spPr>
        <p:txBody>
          <a:bodyPr/>
          <a:lstStyle/>
          <a:p>
            <a:r>
              <a:rPr lang="en-US" dirty="0" err="1" smtClean="0"/>
              <a:t>Perspectiva</a:t>
            </a:r>
            <a:endParaRPr lang="en-US" dirty="0" smtClean="0"/>
          </a:p>
          <a:p>
            <a:pPr>
              <a:buNone/>
            </a:pPr>
            <a:r>
              <a:rPr lang="en-US" dirty="0" err="1" smtClean="0"/>
              <a:t>Microscópica</a:t>
            </a:r>
            <a:endParaRPr lang="pt-BR" dirty="0"/>
          </a:p>
        </p:txBody>
      </p:sp>
      <p:sp>
        <p:nvSpPr>
          <p:cNvPr id="7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5940152" y="1639341"/>
            <a:ext cx="2746648" cy="4525963"/>
          </a:xfrm>
        </p:spPr>
        <p:txBody>
          <a:bodyPr/>
          <a:lstStyle/>
          <a:p>
            <a:r>
              <a:rPr lang="en-US" dirty="0" err="1" smtClean="0"/>
              <a:t>Representação</a:t>
            </a:r>
            <a:endParaRPr lang="en-US" dirty="0" smtClean="0"/>
          </a:p>
          <a:p>
            <a:pPr>
              <a:buNone/>
            </a:pPr>
            <a:r>
              <a:rPr lang="en-US" dirty="0" err="1" smtClean="0"/>
              <a:t>Simbólica</a:t>
            </a:r>
            <a:endParaRPr lang="pt-BR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Picture 2" descr="http://crv.educacao.mg.gov.br/sistema_crv/imagens/md_ef_ci/2009-03-10_21/image027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332655"/>
            <a:ext cx="8424936" cy="635150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 err="1" smtClean="0">
                <a:solidFill>
                  <a:srgbClr val="0070C0"/>
                </a:solidFill>
              </a:rPr>
              <a:t>Ciência</a:t>
            </a:r>
            <a:endParaRPr lang="pt-BR" sz="4800" b="1" dirty="0">
              <a:solidFill>
                <a:srgbClr val="0070C0"/>
              </a:solidFill>
            </a:endParaRP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258816" cy="4525963"/>
          </a:xfrm>
        </p:spPr>
        <p:txBody>
          <a:bodyPr>
            <a:normAutofit fontScale="85000" lnSpcReduction="20000"/>
          </a:bodyPr>
          <a:lstStyle/>
          <a:p>
            <a:r>
              <a:rPr lang="en-US" dirty="0" err="1" smtClean="0"/>
              <a:t>Incerteza</a:t>
            </a:r>
            <a:endParaRPr lang="en-US" dirty="0" smtClean="0"/>
          </a:p>
          <a:p>
            <a:r>
              <a:rPr lang="en-US" dirty="0" err="1" smtClean="0"/>
              <a:t>Certeza</a:t>
            </a:r>
            <a:endParaRPr lang="en-US" dirty="0" smtClean="0"/>
          </a:p>
          <a:p>
            <a:r>
              <a:rPr lang="en-US" dirty="0" err="1" smtClean="0"/>
              <a:t>Empirismo</a:t>
            </a:r>
            <a:endParaRPr lang="en-US" dirty="0" smtClean="0"/>
          </a:p>
          <a:p>
            <a:r>
              <a:rPr lang="en-US" dirty="0" err="1" smtClean="0"/>
              <a:t>Exatidão</a:t>
            </a:r>
            <a:r>
              <a:rPr lang="en-US" dirty="0" smtClean="0"/>
              <a:t> </a:t>
            </a:r>
          </a:p>
          <a:p>
            <a:pPr>
              <a:buNone/>
            </a:pPr>
            <a:r>
              <a:rPr lang="en-US" dirty="0" smtClean="0"/>
              <a:t>( </a:t>
            </a:r>
            <a:r>
              <a:rPr lang="en-US" dirty="0" err="1" smtClean="0"/>
              <a:t>quão</a:t>
            </a:r>
            <a:r>
              <a:rPr lang="en-US" dirty="0" smtClean="0"/>
              <a:t> </a:t>
            </a:r>
            <a:r>
              <a:rPr lang="en-US" dirty="0" err="1" smtClean="0"/>
              <a:t>próximo</a:t>
            </a:r>
            <a:r>
              <a:rPr lang="en-US" dirty="0" smtClean="0"/>
              <a:t> do </a:t>
            </a:r>
            <a:r>
              <a:rPr lang="en-US" dirty="0" err="1" smtClean="0"/>
              <a:t>verdadeiro</a:t>
            </a:r>
            <a:r>
              <a:rPr lang="en-US" dirty="0" smtClean="0"/>
              <a:t>)</a:t>
            </a:r>
          </a:p>
          <a:p>
            <a:r>
              <a:rPr lang="en-US" dirty="0" err="1" smtClean="0"/>
              <a:t>Precisão</a:t>
            </a:r>
            <a:endParaRPr lang="en-US" dirty="0" smtClean="0"/>
          </a:p>
          <a:p>
            <a:pPr>
              <a:buNone/>
            </a:pPr>
            <a:r>
              <a:rPr lang="en-US" dirty="0" smtClean="0"/>
              <a:t> ( </a:t>
            </a:r>
            <a:r>
              <a:rPr lang="en-US" dirty="0" err="1" smtClean="0"/>
              <a:t>repetição</a:t>
            </a:r>
            <a:r>
              <a:rPr lang="en-US" dirty="0" smtClean="0"/>
              <a:t> </a:t>
            </a:r>
            <a:r>
              <a:rPr lang="en-US" dirty="0" err="1" smtClean="0"/>
              <a:t>nos</a:t>
            </a:r>
            <a:r>
              <a:rPr lang="en-US" dirty="0" smtClean="0"/>
              <a:t> dados </a:t>
            </a:r>
            <a:r>
              <a:rPr lang="en-US" dirty="0" err="1" smtClean="0"/>
              <a:t>obtidos</a:t>
            </a:r>
            <a:r>
              <a:rPr lang="en-US" dirty="0" smtClean="0"/>
              <a:t>)</a:t>
            </a:r>
          </a:p>
          <a:p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aleatório</a:t>
            </a:r>
            <a:r>
              <a:rPr lang="en-US" dirty="0" smtClean="0"/>
              <a:t> </a:t>
            </a:r>
          </a:p>
          <a:p>
            <a:pPr>
              <a:buNone/>
            </a:pPr>
            <a:r>
              <a:rPr lang="en-US" dirty="0" smtClean="0"/>
              <a:t>( </a:t>
            </a:r>
            <a:r>
              <a:rPr lang="en-US" dirty="0" err="1" smtClean="0"/>
              <a:t>associado</a:t>
            </a:r>
            <a:r>
              <a:rPr lang="en-US" dirty="0" smtClean="0"/>
              <a:t> a </a:t>
            </a:r>
            <a:r>
              <a:rPr lang="en-US" dirty="0" err="1" smtClean="0"/>
              <a:t>limitações</a:t>
            </a:r>
            <a:r>
              <a:rPr lang="en-US" dirty="0" smtClean="0"/>
              <a:t> do </a:t>
            </a:r>
            <a:r>
              <a:rPr lang="en-US" dirty="0" err="1" smtClean="0"/>
              <a:t>equipamento</a:t>
            </a:r>
            <a:r>
              <a:rPr lang="en-US" dirty="0" smtClean="0"/>
              <a:t>).</a:t>
            </a:r>
          </a:p>
          <a:p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sistemático</a:t>
            </a:r>
            <a:r>
              <a:rPr lang="en-US" dirty="0" smtClean="0"/>
              <a:t> </a:t>
            </a:r>
          </a:p>
          <a:p>
            <a:pPr>
              <a:buNone/>
            </a:pPr>
            <a:r>
              <a:rPr lang="en-US" dirty="0" smtClean="0"/>
              <a:t>( </a:t>
            </a:r>
            <a:r>
              <a:rPr lang="en-US" dirty="0" err="1" smtClean="0"/>
              <a:t>tendenciosidade</a:t>
            </a:r>
            <a:r>
              <a:rPr lang="en-US" dirty="0" smtClean="0"/>
              <a:t> </a:t>
            </a:r>
            <a:r>
              <a:rPr lang="en-US" dirty="0" err="1" smtClean="0"/>
              <a:t>desconhecida</a:t>
            </a:r>
            <a:r>
              <a:rPr lang="en-US" dirty="0" smtClean="0"/>
              <a:t>)</a:t>
            </a:r>
          </a:p>
          <a:p>
            <a:endParaRPr lang="pt-BR" dirty="0"/>
          </a:p>
        </p:txBody>
      </p:sp>
      <p:sp>
        <p:nvSpPr>
          <p:cNvPr id="5" name="Espaço Reservado para Conteúdo 4"/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err="1" smtClean="0"/>
              <a:t>Químicos</a:t>
            </a:r>
            <a:r>
              <a:rPr lang="en-US" dirty="0" smtClean="0"/>
              <a:t> </a:t>
            </a:r>
          </a:p>
          <a:p>
            <a:pPr>
              <a:buNone/>
            </a:pPr>
            <a:r>
              <a:rPr lang="en-US" dirty="0" smtClean="0"/>
              <a:t>(</a:t>
            </a:r>
            <a:r>
              <a:rPr lang="en-US" dirty="0" err="1" smtClean="0"/>
              <a:t>criam</a:t>
            </a:r>
            <a:r>
              <a:rPr lang="en-US" dirty="0" smtClean="0"/>
              <a:t> </a:t>
            </a:r>
            <a:r>
              <a:rPr lang="en-US" dirty="0" err="1" smtClean="0"/>
              <a:t>modelos</a:t>
            </a:r>
            <a:r>
              <a:rPr lang="en-US" dirty="0" smtClean="0"/>
              <a:t> </a:t>
            </a:r>
            <a:r>
              <a:rPr lang="en-US" dirty="0" err="1" smtClean="0"/>
              <a:t>para</a:t>
            </a:r>
            <a:r>
              <a:rPr lang="en-US" dirty="0" smtClean="0"/>
              <a:t> </a:t>
            </a:r>
            <a:r>
              <a:rPr lang="en-US" dirty="0" err="1" smtClean="0"/>
              <a:t>compreender</a:t>
            </a:r>
            <a:r>
              <a:rPr lang="en-US" dirty="0" smtClean="0"/>
              <a:t> a </a:t>
            </a:r>
            <a:r>
              <a:rPr lang="en-US" dirty="0" err="1" smtClean="0"/>
              <a:t>natureza</a:t>
            </a:r>
            <a:r>
              <a:rPr lang="en-US" dirty="0" smtClean="0"/>
              <a:t>).</a:t>
            </a:r>
          </a:p>
          <a:p>
            <a:r>
              <a:rPr lang="en-US" dirty="0" err="1" smtClean="0"/>
              <a:t>Engenheiros</a:t>
            </a:r>
            <a:r>
              <a:rPr lang="en-US" dirty="0" smtClean="0"/>
              <a:t> </a:t>
            </a:r>
          </a:p>
          <a:p>
            <a:pPr>
              <a:buNone/>
            </a:pPr>
            <a:r>
              <a:rPr lang="en-US" dirty="0" smtClean="0"/>
              <a:t>( </a:t>
            </a:r>
            <a:r>
              <a:rPr lang="en-US" dirty="0" err="1" smtClean="0"/>
              <a:t>criam</a:t>
            </a:r>
            <a:r>
              <a:rPr lang="en-US" dirty="0" smtClean="0"/>
              <a:t> o </a:t>
            </a:r>
            <a:r>
              <a:rPr lang="en-US" dirty="0" err="1" smtClean="0"/>
              <a:t>produto</a:t>
            </a:r>
            <a:r>
              <a:rPr lang="en-US" dirty="0" smtClean="0"/>
              <a:t> </a:t>
            </a:r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explora</a:t>
            </a:r>
            <a:r>
              <a:rPr lang="en-US" dirty="0" smtClean="0"/>
              <a:t> a </a:t>
            </a:r>
            <a:r>
              <a:rPr lang="en-US" dirty="0" err="1" smtClean="0"/>
              <a:t>natureza</a:t>
            </a:r>
            <a:r>
              <a:rPr lang="en-US" dirty="0" smtClean="0"/>
              <a:t>).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pt-BR" dirty="0" smtClean="0">
                <a:hlinkClick r:id="rId2"/>
              </a:rPr>
              <a:t>http://www.youtube.com/watch?v=m01CPKgWXfA</a:t>
            </a:r>
            <a:endParaRPr lang="pt-BR" dirty="0" smtClean="0"/>
          </a:p>
          <a:p>
            <a:pPr>
              <a:buNone/>
            </a:pPr>
            <a:endParaRPr lang="pt-B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642910" y="642918"/>
            <a:ext cx="7929618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3200" dirty="0" smtClean="0"/>
              <a:t>A palavra "engenho", vindo do latim "</a:t>
            </a:r>
            <a:r>
              <a:rPr lang="pt-BR" sz="3200" i="1" dirty="0" err="1" smtClean="0"/>
              <a:t>ingenium</a:t>
            </a:r>
            <a:r>
              <a:rPr lang="pt-BR" sz="3200" dirty="0" smtClean="0"/>
              <a:t>" ,  significa “gênio" ou seja uma qualidade natural, especialmente mental, portanto uma invenção inteligente.</a:t>
            </a:r>
            <a:endParaRPr lang="pt-BR" sz="3200" dirty="0"/>
          </a:p>
        </p:txBody>
      </p:sp>
      <p:sp>
        <p:nvSpPr>
          <p:cNvPr id="3" name="Retângulo 2"/>
          <p:cNvSpPr/>
          <p:nvPr/>
        </p:nvSpPr>
        <p:spPr>
          <a:xfrm>
            <a:off x="714348" y="3214686"/>
            <a:ext cx="8001056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2800" dirty="0" smtClean="0">
                <a:solidFill>
                  <a:srgbClr val="FF0000"/>
                </a:solidFill>
              </a:rPr>
              <a:t>Deusa grega ATENA, na mitologia Romana Minerva. Após JÚPITER engolir a deusa MÉTIS (Prudência) teve  uma forte dor de cabeça e pediu a VULCANO que abrisse sua cabeça com o seu melhor machado, após o qual saiu Minerva.</a:t>
            </a:r>
          </a:p>
          <a:p>
            <a:pPr algn="just"/>
            <a:r>
              <a:rPr lang="pt-BR" sz="2800" dirty="0" smtClean="0">
                <a:solidFill>
                  <a:srgbClr val="FF0000"/>
                </a:solidFill>
              </a:rPr>
              <a:t>Deusa da excelência, da sabedoria, das artes e da estratégia de guerra.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ww.alunosonline.com.br/upload/conteudo/images/analogia(1)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568" y="260648"/>
            <a:ext cx="6696744" cy="3675288"/>
          </a:xfrm>
          <a:prstGeom prst="rect">
            <a:avLst/>
          </a:prstGeom>
          <a:noFill/>
        </p:spPr>
      </p:pic>
      <p:pic>
        <p:nvPicPr>
          <p:cNvPr id="1028" name="Picture 4" descr="http://www.mundoeducacao.com/upload/conteudo_legenda/93528d3b15de899d5de69dd4e2e80482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9552" y="4221088"/>
            <a:ext cx="1512168" cy="2499718"/>
          </a:xfrm>
          <a:prstGeom prst="rect">
            <a:avLst/>
          </a:prstGeom>
          <a:noFill/>
        </p:spPr>
      </p:pic>
      <p:sp>
        <p:nvSpPr>
          <p:cNvPr id="1032" name="AutoShape 8" descr="data:image/jpeg;base64,/9j/4AAQSkZJRgABAQAAAQABAAD/2wCEAAkGBhQSERQUEhQVFBUVFBQWFBcYFhcXFBUYFBcYFBUXFxcXHCYeFxkjGhcXHy8gJCcpLCwsFx4xNTAqNSYrLCkBCQoKDgwOGg8PGjUlHyUwLCwpLCwqNCwpLCwsLCwsLCwsKSw1LCwsLCwsKSwsLCwsLCwsLCwsLCkpLCwsKSwsKf/AABEIAMIBAwMBIgACEQEDEQH/xAAbAAABBQEBAAAAAAAAAAAAAAAAAQIDBAYFB//EAEcQAAEDAQMGCgUJBwQDAAAAAAEAAhEDBCExBRJBUWHwBhMicYGRobHB0QcUMlKSFSRCU3KCssLhFyNDYnOi8RYzY9I0k/L/xAAZAQEAAwEBAAAAAAAAAAAAAAAAAgMEAQX/xAAsEQEAAgEBBgYCAQUAAAAAAAAAAQIRAwQSEzEyURQhQVJhoSKBMyNxkcHw/9oADAMBAAIRAxEAPwDTJQkQge0p7fKVFKeCgmCcFE0+CeCgcEqSVXylRc+lUaww5zHBpwgkXILScF49lkWqyua2qXS4EiHEiAYN655y3V1v6yquJ8NEaMT6vcUGF4X8uP1v6ygZbf8AzJxPh3gR7vp7nckzgvDTll23s80hy07UezzTifDvAj3Pc84awkLhrHWF4YMsO913Z5oOVz7ruzzTifH2cCPc9y4wax1hHGt94dYXhoyufdPYl+VXe6exc4k9vs4Ee57ga7feb1hL6yz3m/EF4cMqO1HsSjKTtR7E4vx9nh49309w9bp++z4ht2oNupfWM+Jq8RGUXainfKL9X9ycX4d8PHf6e1/KNL62n8bfNBynR+tp/G3zXifrz9Q6/wBEjsoP1f3fonEns54eI9fp7X8r0frafxt81LZrSyoCWOa4C7kkGDdddvevIMl2SpWqtpyG5xAm8x0aV6hwbyF6rTc0vzy52dMZowAAxOoqVbTPor1KVryl0nBIRvvvenxvvzJI336FYpMSJzt+5NKBCkKCkhA09PUUJ0cyEFPOSyq4qJTVQTgpQVX45KK6CxnJwqKtxu+/QnNqILArJ7ayrByWUGM9JF76B/leOotPisdmra+kNvJon+Z46wD4LG0zesup1S9PZ/44QPaBedMK5Z8lVXiWU3uGsNJHYFFbWDMafs/nHgvR+CLvmzRtPgp1pEwhqa1qMF8g1/qanwO8kDINo+oq/A7yXrAdCCVLhQp8Vd5P8gWj6ip8BT28GrSf4FT4V6qE5oJ7OxOFDnibvKhwYtA/gVB90eakbwVtJ/g1P7Y716TXtebUbTIJLpM6LlPKcKDxV3l54J2n6l5+HxcnDghaj/Bf1s/7L1MulOlOFB4q7ywcDbV9S74mf9lVypkKtZmZ9amWtkCZYbzhcHEr14FZT0ln5o3+szuKcKrsbTeZw86p2ppuAdPME+oNn+VWsw5bucd6tVzf0t71XeIjk0xabROWn4KCbVS+0e5eoLzDgbfa6Y2u7l6fO+1WaXJl2nqNlJCU779CQ776VazGlNKcU1A2UJU0oBCICEHIQhCAQhCAShASgoHjf/HYng3KJpT6bkGa9II/c0jqqd7HLEsMFbzh42bKDqqt7QR4rAtWXV6npbN0JLWf3Y0//b/NbngbU+biNDvyhYO2D92OnvB8VtOAz5s5+1+UKWnPmp1/VpH2ktwYTtERhtKg+VTnZvFvmJi7DWi1OcGOzL3RcqGRTXqMpOfySWSXR7wnStDG6Lcq3Txb4mNET5qb5WcCG8U+TgLr1z/XgHupFz2imWkvNJxbJ5QlwuAnSugA9zmvaWOEQIJgzpkTsQc+1Zdiq0FhGa11xxviI6FbOUyIJpuvwwvXAy42qbQbwJawAAkgQ9p1ab1ontqODZzWwQSZJvCBW5QdObxTpjCR1oOVXRncU6CYF+mcN9S59ryuGkvYXVSIaeLZnMEui9xMT0q3WoVGhpYS6/OzXQIJv8Tcg6FG0vJvZAjHOF2yFmfSW75tTGus38LvJdbg7Wqlh4333gSZNz3COwLieku+z0R/zj8LiuTySp1Q8/sd73c4U1XH7zfxBR2FnLd9rwUj/aH2h3rPb/vp6FOUtLwVpOdWIpmH8VULL4h2bySTzwvSqYeXlxJa3Qy4k3YuI2k4e6F59wBHzvmY7wXpQ333xVmlyZtp6yJIQd9+tISrWYEpickQNSQlQgbCEJUHHQhCAQhCBQgoaEpQIpKbd9+lMHmpmBBwuGrJsj9jqZ/uAXn7Gr0nhXTmx1dgaepwK82JvGv9Fm1ep6Gy9E/3SVWg079vZmLX8CmgUXRrHisdUvpO2E9oB8FqeBNX92QMSGwOYuB6E0588I7RXymWnqVIuAknAeJ1BPyfDWtZEZrQBfMwAMdKYynG0nE6/wBFJmA3HfmK0sK0xkEnXE9CjfkxhMtJpuOll0849lx5wkpvMw7oOuPGFYDkGRttiqm1uY6oXckFpDWgxI2QV3G5Izv957qux0Cnt5DYDvvSqtvMWxp/kH4loajBjggrcQCIiG3YC4RePBPcY2uOA8dgSv1AyT4aTsU1npxtJxOvm1DYgpWNuYA0iLyQRN8kuOOnZuMz6SgeJoCP40/2OW1q0wRB3i+7UVjPSEXcXRBvioTMYjNgTqKjacRKdPO0MHk5pznHASe6Ah/tD7SmsuB51FUPLH2vArLM5b6Rz/TZej4fOXbKTu8L0UDfnXnvo6bNoqHVT73Beg779q0afSy7T1gpp333wTjv4pqsZwUiUpCgQpEJEAhEIQcdCEIBCEIFBSlNCljffe5A0C/fpUrR2779CZHlv0KQIOfwjE2Sv/SeeoT4Ly4les5Vp51Cq3XTeOtpC8nzVn1ebfsvKTvoO5/yuWp4BHkO5h3me9ZYew7o7nBaXgA65w2HvCjp9RtHJsCgJClWpgPqeyTqv6t+1WVWi48xHXuFNTdcOYIM5lWofXmAG7ihd99ajjFlsrD5+z+j+daZAUry7q7J8VaYy4XqrQuJP83gFcagFkPSC45tEa+N7GSO2OpbBYv0iug2eP8Al/Ao25J06oee2EnX9I3JXnlN6T2Jljpaf5ieyU8+2OYrNbm9CnL/AA3noy/3a2xjR2/ovQCOzuWC9GDOVaDqDB+Jb1zlfp9LHtH8kkTQN+xLKQFWKBv1JpKUlNQCSUhQgL9iEgchByUJYSFAIQhA5h71K3fvCiYd9+ZSg79KAjfapFGDv2J2cgKwlrhrBHYvHmHkicQBf1L2NeQ1WQ5w1Fw6v8KjW9G3ZJ5/og9l3R3/AKrvcAHcp3M78i4ZHtcw/EF2OAT/AN44c/cD4KvT5wnr+rdICAELW89LT3360+z+w3mCZSO/enWY8gc3cgzmWTFup/0fzrULO5YsjnWuk9oJAZBOic6VoWlAUBj9p3YVba7fmVWhEDaT+JWWv50D1h/SOeXZuasf7Vt85YT0kV2irZwT9CsR1BRtyTp1MXZByBznuTGjlj7J8FNZHNLBBvvTKI5f3T3hZXpU5N96M28iudbmdgK2pKyPo2ZFGqRpqDsaFrVp0+mGDX/kkSklCFNSEiCU1yAcmoL1G56B3GITM5CCjKRCEAhCECgpS/QmoQKXJJQhAoeV5llBkVKoAwqP/E5emLzzLFOK9X7bu0z4qnV9GzZecqTGl0wLy3uIKjyJloWdzn4wQI5w4Jzqmax5Ghro6WrjZKNM1A20GoKbnsziwAua0E5xjEyNShpVz5p7RaInEtsPSIPdA6U79oOpoPWunky3ZObDbJRoucCZdUh1Q4fRdeO1Oyo8XODKYAMu+iIWjHyyb1ezlD0hnQwdvmlp+kEtuzBHTgb9e1UMs5ToPB5Ae6DGYJ5pIwWadSl4vcxkCXPGF15MaJ70x8m9Ts9KocLbNUcA1zyRJvY4aL8VRtfpBY0jiRnC+S5pBnZfguJkLJ9IP5bnuAkS2L52zAXLyxYOJdFOpnhzoLYBIxjXdoXUYmueTTH0hPbdmtu2HzQfSTV91vw/quFkywWV1VxtlerRYXNzM2meUDjMg5pGrtXbteR8lZ7RRr1HMOl1TlTGJ2KOPlPep2NqekusNDBzt/VcDLXCN9rqsdUjkNqAQIEOaSe0BdG18GbH9GsRfiXtHeuJbsiNpvAp1hU5LibwRGa4DlNunYkRhybV9INsD5aI29qtUPaP2fFczJLzOaRovB2YLq2b2ncze8qjUjzbtGd6v7ej+jxkWZ+2q78IWoWe4Btiy89R/ZAWiIV1OmGLWnN5IkKCklTVAqN5QXJjqiBCU0oLlGagQPQoeN2IQV+PCQ1RrTfVwkNn2oHiqE01wk9W2o9W2oD1hN9ZTvVtqibYIJOc4zgDEDmulA/1jpSi0JPUwn+rjauBptOxYfLn/kVDrIPYFtbVTDWPcMQ1xA1kCQvHzwicZMXkyb5vOKrvWbRhfoXilsy6+YXEtj2roGN4hc/i6bXGOMlri36N2jVtlVvl9+gARgb5uUXyqZJgSSSec3nSo1paE9bUpfGFl1joznF1eQZkFgIIvmYuXWtdiNRreMrV3tIDmgvEdIDYlZ85TMYd/mpP9QvaAIEAADHALtov6IUmkT+TrWXJTKbs5pqc2cIPPyb1btIY9haQYON993Qs2eEjtnUkdwhdGjqvXN3U7rd/Q7NfklwoNcA6Gl2BvvgDoTXUWse6oL84kHlaccIuWVZll5gONys2vK72ZsODg4TtBGIKnaLTHkprNInMu7aHB7S0tuOo/oqVPIVE6H/+wrkfL1TZ1DyQMvVNEdnkqtzV7ruJo9nbdweonEOPO9yH5Fp3cmIEe1HXGlcY5Yq6+7ySHK1XX3eSbmr7jiaPtdV+Tm072gjplFl9p33fHzXHdlGqcfBNZanjCL99Slw7Tzl2NopHTD2fgdXiyNA1u75XZdauZYT0XWio91UPacwMbDoOa4510XRIg9a9CdSB0K6sYjDJad60ypG2nft7lE+3ea6HqzdSY+xjR+i6i53rp32Jptavvs40Nv7vMKl6j7zQ/XoPUbu1BE62c2+5ULrZv3Ky6xUPdaDqIIPUcehVqmT5JgFrdETPOR/lBGbcdSE0ZKGiqR98g9UoQdCUqSEAQgVCEIBCEIBCa58KKtW0DTpQS4828rAcIshUGVzmU2NEC5ogYXwBcts6powCy/CJn73R7LefSq9ScQv2eIm/mzZyZTkQ0IOS6fuBX3NvGGKjqlZ96e7fw69nNfYKYPsjqUFewsic0XYq690phwvTenuhw6zOMOQadLV2FIOK1E9DledZGah1JzbMz3d/BWb8fKrgX+FFr6I+iepykbaaAxaekHzU1kydmkl8O0CRPfpV6lZaZxa34QuzaPl2uneYziI/StYqlB7s1rBME3hWsnMznOBo5oDoBIud2byrdBjW4NA5mtHWQEuSKL2g8Y/jOVdGgb6FCZW1rMYz9QtCwD3W9QS+oj3R1BXkhKpzK7EKTbGMc0dSf6oNQ6lac6Ex1YbhdicmG/4L0oslIbD2uK6TmrnZAPzalHuBdBbq8oePfqkIQhdRNc2edIHaDj38yckc2UCZoGpV6jgSp50O04HQfIqKrRjBBRfbBOhCbVsIJJhCAQhCAQlDEBiBEJSw6koplBFUAi9RMoXbT3aArPESY1Y8+gJ/EFBzXXLIZShzy5+c0u1mLtELevsk3rjZRyCKhvKhau8t09TcnOGPLqIxfH3go6taj70/fC7tTgGwnE96hdwBZrPUocKF3ip7OC+vR1j4lAXA+zgcL95WhPARmtcO3WcUahpiTmwMNgKhekVhZo6s3tPk5Lsp8uC0RMTpg6VJacpZhiJ06rk85MaX51+Ps6LvBPtWTw8gmQQIkaQu/hl2ONuz3K+3NDA8zBwGmdSkp25uZnyc3mv5udMq5PDmBt4AiNYUlKwgMzIMaZ7+eVD8Vv8AUz+vtNYsoNqAuEjNxBuI7cE/ItOm0P4t2dnOk34HVgorNklrWObDiHTJOJ0aFJk7JoozEkkiSdmAgBJx54I3pmN6HcNpoaXDbe5NdaqOhw6ytJQ4JUnNa46QD1iVMOBdLUepW8KGWdqtnkyzKbKnJEOnRKabIwOzMw52oNce3Ba5vA2no8F0LHkRtMyMQIkmYnUu8KHPE27Qr8F7LVpNLHtzWQCy8XE4iBgtA2NKaxmhOLSFZEYjDPa29ORmakjglTV1EIQhAhbIgqPOzcbxr1c/mpEqOTOEJs6E7idRIGq5COeajRbHinuYE5CJGtYAnQhCBCE2q4gXYm4c6kG+xFnZnnOOGDebzOPUgZTpwI3KkDCVYNIak4BBW4kqF1ljWr6HYIOYbOVE5utdB7ICp18UFCq2F59acq59V5BmXEC6cTdz4BbzLFTNpvIxDHR1LzP5Pdde2QZ0kYEeKp1OcZatCJxMxzda1ZSPE0m3gtLpIa0Ek+zfAwG0pLLlINdLmk8hwHJabzgbziFyWZNcPpDTr080J4yedY+EeSTakzl2KasRu4deqxzG03m9r4cBLTqMGfBMtVvlxLW5oJJxZdJ0XwFz6rKhAaX3DAEAgdEXJrrPVd/EN2wXT0c6j+HJLGrzwv2nLAJZDYIaB9Eg5uJObpOKtutE0Q4SYOMa+V3k/CuGMmOLs57y6BEGI7AuhZmPDHMmQ4RpEauiJHSuTu5n5WRS+I8uUvSeCNt42ysdpEsP3DHdB6V2ljfRuS1tembwHMcOdwLT+ELZtV1JzWGLVjF5giEsIaL1NWlpUrpTqbLoIUiEFd9KNSjViozaoHCLkCIQhHJkJAUqSEUWkqE0s2lCK/JTLkgJUIgHX3qcFGwoCEJH1c0TicGjWTgN9SBr7zm82d03hvOcebnV2mblUs7C3aZknWTirbZ0oHoQhAgCVCEDS3Haq7rHOpWkBBx8oZDNRrmhwEgjrWd/Z5U+uZ8J816AKKGUpx1qM1i3NZTUtTpl5870eVfrmfCfNH7Pan1rfhPmvQzR1JDRCjw6p+I1O7A0vR/VBkVmTqLCR3p3+g3wRnsbygSQ1xBgRc0nkrdNBbfoSgSTIuXdyMYQ4ls5ywn7P3/XN+D9VI3gC/64fAfNbhzBfvgnsbHiucOqfiNTuzXB/g+bK+oHODs9rCIEYZwPau+JHem2sQ5jtpaekZw7W9qnqU5U4iIjEKbWm05lAHnsTqZ6NqRzbgg8krqKykITac6UodN2lEZsdCgq04vU6Y9k4oqm6tCRKCglEd4IQhSiMoSSEJUKzdkc+m1PQhUtoUdT22fZee1oQhBas+lTFCECoQhAIQhAJWYhCEFoYdaZRNyVCBrzyVJoQhAqQoQgY/DpCkQhBXt/sfeZ+NqlJu6kIQQON5SuO/UhCI+qekbgmj2ujxSoRTPUeEjsOpIhFSqUIQgEIQro5/r/AEBCEK8f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034" name="Picture 10" descr="http://atelierfqesdd.files.wordpress.com/2012/11/dsc00473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940152" y="4077072"/>
            <a:ext cx="2880320" cy="250227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err="1" smtClean="0">
                <a:solidFill>
                  <a:srgbClr val="0070C0"/>
                </a:solidFill>
              </a:rPr>
              <a:t>Interpretações</a:t>
            </a:r>
            <a:r>
              <a:rPr lang="en-US" b="1" dirty="0" smtClean="0">
                <a:solidFill>
                  <a:srgbClr val="0070C0"/>
                </a:solidFill>
              </a:rPr>
              <a:t> </a:t>
            </a:r>
            <a:r>
              <a:rPr lang="en-US" b="1" dirty="0" err="1" smtClean="0">
                <a:solidFill>
                  <a:srgbClr val="0070C0"/>
                </a:solidFill>
              </a:rPr>
              <a:t>na</a:t>
            </a:r>
            <a:r>
              <a:rPr lang="en-US" b="1" dirty="0" smtClean="0">
                <a:solidFill>
                  <a:srgbClr val="0070C0"/>
                </a:solidFill>
              </a:rPr>
              <a:t> </a:t>
            </a:r>
            <a:r>
              <a:rPr lang="en-US" b="1" dirty="0" err="1" smtClean="0">
                <a:solidFill>
                  <a:srgbClr val="0070C0"/>
                </a:solidFill>
              </a:rPr>
              <a:t>ciência</a:t>
            </a:r>
            <a:r>
              <a:rPr lang="en-US" b="1" dirty="0" smtClean="0">
                <a:solidFill>
                  <a:srgbClr val="0070C0"/>
                </a:solidFill>
              </a:rPr>
              <a:t>.</a:t>
            </a:r>
            <a:endParaRPr lang="pt-BR" b="1" dirty="0">
              <a:solidFill>
                <a:srgbClr val="0070C0"/>
              </a:solidFill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1612776"/>
          </a:xfrm>
        </p:spPr>
        <p:txBody>
          <a:bodyPr/>
          <a:lstStyle/>
          <a:p>
            <a:r>
              <a:rPr lang="en-US" dirty="0" err="1" smtClean="0"/>
              <a:t>Raciocínio</a:t>
            </a:r>
            <a:r>
              <a:rPr lang="en-US" dirty="0" smtClean="0"/>
              <a:t>  </a:t>
            </a:r>
            <a:r>
              <a:rPr lang="en-US" dirty="0" err="1" smtClean="0"/>
              <a:t>Indutivo</a:t>
            </a:r>
            <a:endParaRPr lang="en-US" dirty="0" smtClean="0"/>
          </a:p>
          <a:p>
            <a:pPr>
              <a:buNone/>
            </a:pPr>
            <a:r>
              <a:rPr lang="en-US" dirty="0" smtClean="0"/>
              <a:t>Parte do particular </a:t>
            </a:r>
            <a:r>
              <a:rPr lang="en-US" dirty="0" err="1" smtClean="0"/>
              <a:t>para</a:t>
            </a:r>
            <a:r>
              <a:rPr lang="en-US" dirty="0" smtClean="0"/>
              <a:t> o universal</a:t>
            </a:r>
            <a:endParaRPr lang="pt-BR" dirty="0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1612776"/>
          </a:xfrm>
        </p:spPr>
        <p:txBody>
          <a:bodyPr/>
          <a:lstStyle/>
          <a:p>
            <a:r>
              <a:rPr lang="en-US" dirty="0" err="1" smtClean="0"/>
              <a:t>Raciocínio</a:t>
            </a:r>
            <a:r>
              <a:rPr lang="en-US" dirty="0" smtClean="0"/>
              <a:t> </a:t>
            </a:r>
            <a:r>
              <a:rPr lang="en-US" dirty="0" err="1" smtClean="0"/>
              <a:t>Dedutivo</a:t>
            </a:r>
            <a:endParaRPr lang="en-US" dirty="0" smtClean="0"/>
          </a:p>
          <a:p>
            <a:pPr>
              <a:buNone/>
            </a:pPr>
            <a:r>
              <a:rPr lang="en-US" dirty="0" smtClean="0"/>
              <a:t>Parte do universal </a:t>
            </a:r>
            <a:r>
              <a:rPr lang="en-US" dirty="0" err="1" smtClean="0"/>
              <a:t>para</a:t>
            </a:r>
            <a:r>
              <a:rPr lang="en-US" dirty="0" smtClean="0"/>
              <a:t> o particular</a:t>
            </a:r>
            <a:endParaRPr lang="pt-BR" dirty="0"/>
          </a:p>
        </p:txBody>
      </p:sp>
      <p:pic>
        <p:nvPicPr>
          <p:cNvPr id="35842" name="Picture 2" descr="http://3.bp.blogspot.com/-64p0vlEs4dE/UZggK-RXo1I/AAAAAAAAHEI/o7qVxHR6haE/s400/pinguim+e+l%C3%B3gica.g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3072560"/>
            <a:ext cx="3672408" cy="3635684"/>
          </a:xfrm>
          <a:prstGeom prst="rect">
            <a:avLst/>
          </a:prstGeom>
          <a:noFill/>
        </p:spPr>
      </p:pic>
      <p:pic>
        <p:nvPicPr>
          <p:cNvPr id="35844" name="Picture 4" descr="http://kangibrina.com.br/kgbn/wp-content/uploads/2011/02/Peixoto-597x800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36097" y="3552811"/>
            <a:ext cx="2304256" cy="308778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 descr="http://2.bp.blogspot.com/-dWiB-L3xWVo/Tz97lqK_eBI/AAAAAAAAAUk/qR8173l0Ltc/s1600/Raciocinio+Dedutivo+Indutivo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71400"/>
            <a:ext cx="9144000" cy="685800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>
                <a:solidFill>
                  <a:srgbClr val="0070C0"/>
                </a:solidFill>
              </a:rPr>
              <a:t>Método</a:t>
            </a:r>
            <a:r>
              <a:rPr lang="en-US" b="1" dirty="0" smtClean="0">
                <a:solidFill>
                  <a:srgbClr val="0070C0"/>
                </a:solidFill>
              </a:rPr>
              <a:t> </a:t>
            </a:r>
            <a:r>
              <a:rPr lang="en-US" b="1" dirty="0" err="1" smtClean="0">
                <a:solidFill>
                  <a:srgbClr val="0070C0"/>
                </a:solidFill>
              </a:rPr>
              <a:t>Científico</a:t>
            </a:r>
            <a:endParaRPr lang="pt-BR" b="1" dirty="0">
              <a:solidFill>
                <a:srgbClr val="0070C0"/>
              </a:solidFill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algn="just"/>
            <a:r>
              <a:rPr lang="en-US" b="1" dirty="0" err="1" smtClean="0"/>
              <a:t>Modelo</a:t>
            </a:r>
            <a:r>
              <a:rPr lang="en-US" dirty="0" smtClean="0"/>
              <a:t>: </a:t>
            </a:r>
            <a:r>
              <a:rPr lang="en-US" dirty="0" err="1" smtClean="0"/>
              <a:t>descrição</a:t>
            </a:r>
            <a:r>
              <a:rPr lang="en-US" dirty="0" smtClean="0"/>
              <a:t> </a:t>
            </a:r>
            <a:r>
              <a:rPr lang="en-US" dirty="0" err="1" smtClean="0"/>
              <a:t>amplamente</a:t>
            </a:r>
            <a:r>
              <a:rPr lang="en-US" dirty="0" smtClean="0"/>
              <a:t> </a:t>
            </a:r>
            <a:r>
              <a:rPr lang="en-US" dirty="0" err="1" smtClean="0"/>
              <a:t>empírica</a:t>
            </a:r>
            <a:r>
              <a:rPr lang="en-US" dirty="0" smtClean="0"/>
              <a:t>.</a:t>
            </a:r>
          </a:p>
          <a:p>
            <a:pPr algn="just">
              <a:buNone/>
            </a:pPr>
            <a:r>
              <a:rPr lang="en-US" dirty="0" smtClean="0"/>
              <a:t> Ex: </a:t>
            </a:r>
            <a:r>
              <a:rPr lang="en-US" dirty="0" err="1" smtClean="0"/>
              <a:t>Pressão</a:t>
            </a:r>
            <a:r>
              <a:rPr lang="en-US" dirty="0" smtClean="0"/>
              <a:t> de </a:t>
            </a:r>
            <a:r>
              <a:rPr lang="en-US" dirty="0" err="1" smtClean="0"/>
              <a:t>gás</a:t>
            </a:r>
            <a:r>
              <a:rPr lang="en-US" dirty="0" smtClean="0"/>
              <a:t> é </a:t>
            </a:r>
            <a:r>
              <a:rPr lang="en-US" dirty="0" err="1" smtClean="0"/>
              <a:t>proporcional</a:t>
            </a:r>
            <a:r>
              <a:rPr lang="en-US" dirty="0" smtClean="0"/>
              <a:t> a </a:t>
            </a:r>
            <a:r>
              <a:rPr lang="en-US" dirty="0" err="1" smtClean="0"/>
              <a:t>temperatura</a:t>
            </a:r>
            <a:r>
              <a:rPr lang="en-US" dirty="0" smtClean="0"/>
              <a:t>.</a:t>
            </a:r>
          </a:p>
          <a:p>
            <a:pPr algn="just"/>
            <a:r>
              <a:rPr lang="en-US" b="1" dirty="0" err="1" smtClean="0"/>
              <a:t>Teoria</a:t>
            </a:r>
            <a:r>
              <a:rPr lang="en-US" dirty="0" smtClean="0"/>
              <a:t>: </a:t>
            </a:r>
            <a:r>
              <a:rPr lang="en-US" dirty="0" err="1" smtClean="0"/>
              <a:t>baseada</a:t>
            </a:r>
            <a:r>
              <a:rPr lang="en-US" dirty="0" smtClean="0"/>
              <a:t> </a:t>
            </a:r>
            <a:r>
              <a:rPr lang="en-US" dirty="0" err="1" smtClean="0"/>
              <a:t>em</a:t>
            </a:r>
            <a:r>
              <a:rPr lang="en-US" dirty="0" smtClean="0"/>
              <a:t> </a:t>
            </a:r>
            <a:r>
              <a:rPr lang="en-US" dirty="0" err="1" smtClean="0"/>
              <a:t>princípio</a:t>
            </a:r>
            <a:r>
              <a:rPr lang="en-US" dirty="0" smtClean="0"/>
              <a:t> fundamental </a:t>
            </a:r>
            <a:r>
              <a:rPr lang="en-US" dirty="0" err="1" smtClean="0"/>
              <a:t>sobre</a:t>
            </a:r>
            <a:r>
              <a:rPr lang="en-US" dirty="0" smtClean="0"/>
              <a:t> o </a:t>
            </a:r>
            <a:r>
              <a:rPr lang="en-US" dirty="0" err="1" smtClean="0"/>
              <a:t>comportamento</a:t>
            </a:r>
            <a:r>
              <a:rPr lang="en-US" dirty="0" smtClean="0"/>
              <a:t> de um </a:t>
            </a:r>
            <a:r>
              <a:rPr lang="en-US" dirty="0" err="1" smtClean="0"/>
              <a:t>sistema</a:t>
            </a:r>
            <a:r>
              <a:rPr lang="en-US" dirty="0" smtClean="0"/>
              <a:t>.</a:t>
            </a:r>
          </a:p>
          <a:p>
            <a:pPr algn="just"/>
            <a:r>
              <a:rPr lang="en-US" b="1" dirty="0" smtClean="0"/>
              <a:t>Dados:</a:t>
            </a:r>
            <a:r>
              <a:rPr lang="en-US" dirty="0" smtClean="0"/>
              <a:t> </a:t>
            </a:r>
            <a:r>
              <a:rPr lang="en-US" dirty="0" err="1" smtClean="0"/>
              <a:t>podem</a:t>
            </a:r>
            <a:r>
              <a:rPr lang="en-US" dirty="0" smtClean="0"/>
              <a:t> ser </a:t>
            </a:r>
            <a:r>
              <a:rPr lang="en-US" dirty="0" err="1" smtClean="0"/>
              <a:t>qualitativos</a:t>
            </a:r>
            <a:r>
              <a:rPr lang="en-US" dirty="0" smtClean="0"/>
              <a:t> </a:t>
            </a:r>
            <a:r>
              <a:rPr lang="en-US" dirty="0" err="1" smtClean="0"/>
              <a:t>ou</a:t>
            </a:r>
            <a:r>
              <a:rPr lang="en-US" dirty="0" smtClean="0"/>
              <a:t> </a:t>
            </a:r>
            <a:r>
              <a:rPr lang="en-US" dirty="0" err="1" smtClean="0"/>
              <a:t>quantitativos</a:t>
            </a:r>
            <a:r>
              <a:rPr lang="en-US" dirty="0" smtClean="0"/>
              <a:t> </a:t>
            </a:r>
          </a:p>
          <a:p>
            <a:pPr algn="just">
              <a:buNone/>
            </a:pPr>
            <a:r>
              <a:rPr lang="en-US" dirty="0" smtClean="0"/>
              <a:t>( </a:t>
            </a:r>
            <a:r>
              <a:rPr lang="en-US" dirty="0" err="1" smtClean="0"/>
              <a:t>possui</a:t>
            </a:r>
            <a:r>
              <a:rPr lang="en-US" dirty="0" smtClean="0"/>
              <a:t> um </a:t>
            </a:r>
            <a:r>
              <a:rPr lang="en-US" dirty="0" err="1" smtClean="0"/>
              <a:t>componente</a:t>
            </a:r>
            <a:r>
              <a:rPr lang="en-US" dirty="0" smtClean="0"/>
              <a:t> </a:t>
            </a:r>
            <a:r>
              <a:rPr lang="en-US" dirty="0" err="1" smtClean="0"/>
              <a:t>matemático</a:t>
            </a:r>
            <a:r>
              <a:rPr lang="en-US" dirty="0" smtClean="0"/>
              <a:t>).</a:t>
            </a:r>
          </a:p>
          <a:p>
            <a:pPr algn="just"/>
            <a:r>
              <a:rPr lang="en-US" b="1" dirty="0" err="1" smtClean="0"/>
              <a:t>Hipótese</a:t>
            </a:r>
            <a:r>
              <a:rPr lang="en-US" b="1" dirty="0" smtClean="0"/>
              <a:t>: </a:t>
            </a:r>
            <a:r>
              <a:rPr lang="en-US" dirty="0" err="1" smtClean="0"/>
              <a:t>pode</a:t>
            </a:r>
            <a:r>
              <a:rPr lang="en-US" dirty="0" smtClean="0"/>
              <a:t> ser </a:t>
            </a:r>
            <a:r>
              <a:rPr lang="en-US" dirty="0" err="1" smtClean="0"/>
              <a:t>amparada</a:t>
            </a:r>
            <a:r>
              <a:rPr lang="en-US" dirty="0" smtClean="0"/>
              <a:t> </a:t>
            </a:r>
            <a:r>
              <a:rPr lang="en-US" dirty="0" err="1" smtClean="0"/>
              <a:t>ou</a:t>
            </a:r>
            <a:r>
              <a:rPr lang="en-US" dirty="0" smtClean="0"/>
              <a:t> </a:t>
            </a:r>
            <a:r>
              <a:rPr lang="en-US" dirty="0" err="1" smtClean="0"/>
              <a:t>refutada</a:t>
            </a:r>
            <a:r>
              <a:rPr lang="en-US" dirty="0" smtClean="0"/>
              <a:t>.</a:t>
            </a:r>
          </a:p>
          <a:p>
            <a:pPr algn="just"/>
            <a:r>
              <a:rPr lang="en-US" b="1" dirty="0" smtClean="0"/>
              <a:t>Leis</a:t>
            </a:r>
            <a:r>
              <a:rPr lang="en-US" dirty="0" smtClean="0"/>
              <a:t>: </a:t>
            </a:r>
            <a:r>
              <a:rPr lang="en-US" dirty="0" err="1" smtClean="0"/>
              <a:t>abordagens</a:t>
            </a:r>
            <a:r>
              <a:rPr lang="en-US" dirty="0" smtClean="0"/>
              <a:t> </a:t>
            </a:r>
            <a:r>
              <a:rPr lang="en-US" dirty="0" err="1" smtClean="0"/>
              <a:t>estruturadas</a:t>
            </a:r>
            <a:r>
              <a:rPr lang="en-US" dirty="0" smtClean="0"/>
              <a:t> do </a:t>
            </a:r>
            <a:r>
              <a:rPr lang="en-US" dirty="0" err="1" smtClean="0"/>
              <a:t>desenvolvimento</a:t>
            </a:r>
            <a:r>
              <a:rPr lang="en-US" dirty="0" smtClean="0"/>
              <a:t> </a:t>
            </a:r>
            <a:r>
              <a:rPr lang="en-US" dirty="0" err="1" smtClean="0"/>
              <a:t>científico</a:t>
            </a:r>
            <a:r>
              <a:rPr lang="en-US" dirty="0" smtClean="0"/>
              <a:t>.</a:t>
            </a:r>
            <a:endParaRPr lang="pt-B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 descr="http://www.pucrs.br/edipucrs/online/projetoSI/2-Introducao/MetodoCientifico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88640"/>
            <a:ext cx="9144000" cy="648072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2" descr="http://livrespensadores.net/wp-content/uploads/2010/09/Metodo-Cientifico-vs-Metodo-Criacionista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332656"/>
            <a:ext cx="8064896" cy="601667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2" descr="http://4.bp.blogspot.com/-tfhjKPbxQmU/UVW7AxdKePI/AAAAAAAAOgI/aeaeqbq4RNI/s1600/Me%CC%81todoCienti%CC%81fico_4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"/>
            <a:ext cx="9144000" cy="685800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6" name="Picture 2" descr="http://vejasp.abril.com.br/blogs/miguel-barbieri/files/2014/04/La-Vela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188640"/>
            <a:ext cx="8627144" cy="640871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sz="quarter" idx="1"/>
          </p:nvPr>
        </p:nvSpPr>
        <p:spPr>
          <a:xfrm>
            <a:off x="457200" y="404664"/>
            <a:ext cx="8229600" cy="6048672"/>
          </a:xfrm>
        </p:spPr>
        <p:txBody>
          <a:bodyPr>
            <a:normAutofit fontScale="92500" lnSpcReduction="20000"/>
          </a:bodyPr>
          <a:lstStyle/>
          <a:p>
            <a:pPr>
              <a:buNone/>
            </a:pPr>
            <a:r>
              <a:rPr lang="pt-BR" b="1" dirty="0" smtClean="0"/>
              <a:t>TEMA</a:t>
            </a:r>
            <a:endParaRPr lang="pt-BR" dirty="0" smtClean="0"/>
          </a:p>
          <a:p>
            <a:pPr>
              <a:buNone/>
            </a:pPr>
            <a:r>
              <a:rPr lang="pt-BR" dirty="0" smtClean="0"/>
              <a:t>Relações da Química e Engenharias.</a:t>
            </a:r>
          </a:p>
          <a:p>
            <a:pPr>
              <a:buNone/>
            </a:pPr>
            <a:r>
              <a:rPr lang="pt-BR" b="1" dirty="0" smtClean="0"/>
              <a:t>OBJETIVO GERAL</a:t>
            </a:r>
            <a:endParaRPr lang="pt-BR" dirty="0" smtClean="0"/>
          </a:p>
          <a:p>
            <a:r>
              <a:rPr lang="pt-BR" dirty="0" smtClean="0"/>
              <a:t>Desenvolver habilidades para a construção do Conhecimento Químico dos alunos.</a:t>
            </a:r>
          </a:p>
          <a:p>
            <a:pPr>
              <a:buNone/>
            </a:pPr>
            <a:r>
              <a:rPr lang="pt-BR" b="1" dirty="0" smtClean="0"/>
              <a:t>OBJETIVOS ESPECÍFICOS</a:t>
            </a:r>
            <a:endParaRPr lang="pt-BR" dirty="0" smtClean="0"/>
          </a:p>
          <a:p>
            <a:r>
              <a:rPr lang="pt-BR" dirty="0" smtClean="0"/>
              <a:t>Caracterizar Química, identificando a natureza do fenômeno, as partículas constituintes e as consequências de suas interações.</a:t>
            </a:r>
          </a:p>
          <a:p>
            <a:r>
              <a:rPr lang="pt-BR" dirty="0" smtClean="0"/>
              <a:t>Relacionar os conhecimentos apropriados para a resolução de situações problemas apresentadas em diferentes contextos.</a:t>
            </a:r>
          </a:p>
          <a:p>
            <a:r>
              <a:rPr lang="pt-BR" dirty="0" smtClean="0"/>
              <a:t>Sistematizar os conhecimentos de forma a aplicá-los em sistemas ou procedimentos tecnológicos.</a:t>
            </a:r>
          </a:p>
          <a:p>
            <a:endParaRPr lang="pt-B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solidFill>
                  <a:srgbClr val="00B050"/>
                </a:solidFill>
              </a:rPr>
              <a:t>Sobre</a:t>
            </a:r>
            <a:r>
              <a:rPr lang="en-US" dirty="0" smtClean="0">
                <a:solidFill>
                  <a:srgbClr val="00B050"/>
                </a:solidFill>
              </a:rPr>
              <a:t> </a:t>
            </a:r>
            <a:r>
              <a:rPr lang="en-US" dirty="0" err="1" smtClean="0">
                <a:solidFill>
                  <a:srgbClr val="00B050"/>
                </a:solidFill>
              </a:rPr>
              <a:t>Química</a:t>
            </a:r>
            <a:r>
              <a:rPr lang="en-US" dirty="0" smtClean="0">
                <a:solidFill>
                  <a:srgbClr val="00B050"/>
                </a:solidFill>
              </a:rPr>
              <a:t> e </a:t>
            </a:r>
            <a:r>
              <a:rPr lang="en-US" dirty="0" err="1" smtClean="0">
                <a:solidFill>
                  <a:srgbClr val="00B050"/>
                </a:solidFill>
              </a:rPr>
              <a:t>Engenharia</a:t>
            </a:r>
            <a:endParaRPr lang="pt-BR" dirty="0">
              <a:solidFill>
                <a:srgbClr val="00B050"/>
              </a:solidFill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Desenvovimento</a:t>
            </a:r>
            <a:r>
              <a:rPr lang="en-US" dirty="0" smtClean="0"/>
              <a:t> </a:t>
            </a:r>
            <a:r>
              <a:rPr lang="en-US" dirty="0" err="1" smtClean="0"/>
              <a:t>ou</a:t>
            </a:r>
            <a:r>
              <a:rPr lang="en-US" dirty="0" smtClean="0"/>
              <a:t> </a:t>
            </a:r>
            <a:r>
              <a:rPr lang="en-US" dirty="0" err="1" smtClean="0"/>
              <a:t>otimização</a:t>
            </a:r>
            <a:r>
              <a:rPr lang="en-US" dirty="0" smtClean="0"/>
              <a:t> de </a:t>
            </a:r>
            <a:r>
              <a:rPr lang="en-US" dirty="0" err="1" smtClean="0"/>
              <a:t>processos</a:t>
            </a:r>
            <a:r>
              <a:rPr lang="en-US" dirty="0" smtClean="0"/>
              <a:t> </a:t>
            </a:r>
            <a:r>
              <a:rPr lang="en-US" dirty="0" err="1" smtClean="0"/>
              <a:t>na</a:t>
            </a:r>
            <a:r>
              <a:rPr lang="en-US" dirty="0" smtClean="0"/>
              <a:t> </a:t>
            </a:r>
            <a:r>
              <a:rPr lang="en-US" dirty="0" err="1" smtClean="0"/>
              <a:t>indústria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Criação</a:t>
            </a:r>
            <a:r>
              <a:rPr lang="en-US" dirty="0" smtClean="0"/>
              <a:t> de </a:t>
            </a:r>
            <a:r>
              <a:rPr lang="en-US" dirty="0" err="1" smtClean="0"/>
              <a:t>dispositivos</a:t>
            </a:r>
            <a:r>
              <a:rPr lang="en-US" dirty="0" smtClean="0"/>
              <a:t> no </a:t>
            </a:r>
            <a:r>
              <a:rPr lang="en-US" dirty="0" err="1" smtClean="0"/>
              <a:t>estado</a:t>
            </a:r>
            <a:r>
              <a:rPr lang="en-US" dirty="0" smtClean="0"/>
              <a:t> </a:t>
            </a:r>
            <a:r>
              <a:rPr lang="en-US" dirty="0" err="1" smtClean="0"/>
              <a:t>sólido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Entendimento</a:t>
            </a:r>
            <a:r>
              <a:rPr lang="en-US" dirty="0" smtClean="0"/>
              <a:t> e </a:t>
            </a:r>
            <a:r>
              <a:rPr lang="en-US" dirty="0" err="1" smtClean="0"/>
              <a:t>aplicação</a:t>
            </a:r>
            <a:r>
              <a:rPr lang="en-US" dirty="0" smtClean="0"/>
              <a:t> da </a:t>
            </a:r>
            <a:r>
              <a:rPr lang="en-US" dirty="0" err="1" smtClean="0"/>
              <a:t>escala</a:t>
            </a:r>
            <a:r>
              <a:rPr lang="en-US" dirty="0" smtClean="0"/>
              <a:t> </a:t>
            </a:r>
            <a:r>
              <a:rPr lang="en-US" dirty="0" err="1" smtClean="0"/>
              <a:t>atômica</a:t>
            </a:r>
            <a:r>
              <a:rPr lang="en-US" dirty="0" smtClean="0"/>
              <a:t> </a:t>
            </a:r>
            <a:r>
              <a:rPr lang="en-US" dirty="0" err="1" smtClean="0"/>
              <a:t>em</a:t>
            </a:r>
            <a:r>
              <a:rPr lang="en-US" dirty="0" smtClean="0"/>
              <a:t> </a:t>
            </a:r>
            <a:r>
              <a:rPr lang="en-US" dirty="0" err="1" smtClean="0"/>
              <a:t>dispositivos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Materiais</a:t>
            </a:r>
            <a:r>
              <a:rPr lang="en-US" dirty="0" smtClean="0"/>
              <a:t> de </a:t>
            </a:r>
            <a:r>
              <a:rPr lang="en-US" dirty="0" err="1" smtClean="0"/>
              <a:t>alta</a:t>
            </a:r>
            <a:r>
              <a:rPr lang="en-US" dirty="0" smtClean="0"/>
              <a:t> </a:t>
            </a:r>
            <a:r>
              <a:rPr lang="en-US" dirty="0" err="1" smtClean="0"/>
              <a:t>resistência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Habilidades</a:t>
            </a:r>
            <a:r>
              <a:rPr lang="en-US" dirty="0" smtClean="0"/>
              <a:t> </a:t>
            </a:r>
            <a:r>
              <a:rPr lang="en-US" dirty="0" err="1" smtClean="0"/>
              <a:t>na</a:t>
            </a:r>
            <a:r>
              <a:rPr lang="en-US" dirty="0" smtClean="0"/>
              <a:t> </a:t>
            </a:r>
            <a:r>
              <a:rPr lang="en-US" dirty="0" err="1" smtClean="0"/>
              <a:t>resolução</a:t>
            </a:r>
            <a:r>
              <a:rPr lang="en-US" dirty="0" smtClean="0"/>
              <a:t> de </a:t>
            </a:r>
            <a:r>
              <a:rPr lang="en-US" dirty="0" err="1" smtClean="0"/>
              <a:t>problemas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Aplicações</a:t>
            </a:r>
            <a:r>
              <a:rPr lang="en-US" dirty="0" smtClean="0"/>
              <a:t> da </a:t>
            </a:r>
            <a:r>
              <a:rPr lang="en-US" dirty="0" err="1" smtClean="0"/>
              <a:t>nanociência</a:t>
            </a:r>
            <a:r>
              <a:rPr lang="en-US" dirty="0" smtClean="0"/>
              <a:t> </a:t>
            </a:r>
            <a:r>
              <a:rPr lang="en-US" dirty="0" err="1" smtClean="0"/>
              <a:t>na</a:t>
            </a:r>
            <a:r>
              <a:rPr lang="en-US" dirty="0" smtClean="0"/>
              <a:t> </a:t>
            </a:r>
            <a:r>
              <a:rPr lang="en-US" dirty="0" err="1" smtClean="0"/>
              <a:t>tecnologia</a:t>
            </a:r>
            <a:r>
              <a:rPr lang="en-US" dirty="0" smtClean="0"/>
              <a:t>.</a:t>
            </a:r>
            <a:endParaRPr lang="pt-B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AutoShape 2" descr="data:image/jpeg;base64,/9j/4AAQSkZJRgABAQAAAQABAAD/2wCEAAkGBxQTEhUUExQWFhUXFhUUGBcVGB0aGBoXGBcYGBcXGBUYHCggGh4lHBQVITEiJSkrLi4uGB8zODMsNygtLisBCgoKDg0OGxAQGy0lHyQsLCwsLywsLCwsLCwsLCwsLCwsLCwsLCwsLCwsLCwsLCwsLCwsLCwsLCwsLCwsLCwsLP/AABEIANgA6gMBIgACEQEDEQH/xAAbAAACAgMBAAAAAAAAAAAAAAAEBQMGAAIHAf/EAEUQAAIBAgQEAwUFBAcIAgMAAAECEQADBBIhMQUiQVEGE2EyQnGBkRQjUqGxM8HR8AcWJENicuEVNFOCkqKy8WPCNVRz/8QAGgEAAwEBAQEAAAAAAAAAAAAAAQIDAAQFBv/EACkRAAICAgIBAwQBBQAAAAAAAAABAhEDIRIxQRMiUQRhcZHwFCMygaH/2gAMAwEAAhEDEQA/AKvYs0XbtA1ItknbT46VtbB7V9w2eEaNhqxbNMbYHp86Ks4UH0/OpvJXYGK0U0TaGtHfYOtEYbg7vsNO/wC+pSzRrYESYLF5YEmrBheI+tKL/BLlsAg5t5/dUOEumTIIPWuHJGGRWhk5RZYb2Kmhs1R2kJEgE16K5+KRW7N2NDPU9eG3RWgkdo0Zh3+lDrbqbDjl09fyJFLKgoma/W4bSokw5qQWjU3QT0XKiZzMfOtrk0O5OYD0P6iikYJV62z1BFSItZoxurURZSaiRKNw61OTHiiVLdbqIqVYoDiF/JrUYpydFpVFWB8Uxiq0uNB19aFwN03SAhlNzO9J+LcTNwFY1mKY+GMWqggmGMEz27V6DwuGK62cXPlP7BHHG8pAttdSQPhVbvcNa6AVtEjaep7k9hVpxPGLQDZyDqSB1jpQ9niXnj7pgsTKn2vr2o4pzhHr/YZKLdi/w/wvybhJEMVj6mrMHqmnE3kvAsSRPTaOxJqzjGrS/Uxk2pPdjY5JFVt8CDDePTeih4aMSDrTNbF1Bmy6Ci8FfZtANqrP6jJ2mSUd0yrXuHNbIB/L+NTWkB6R61YsXak66H1oBcKA21Ms/JbElF3Rpg+HkkHQifyqzYe0ANKFwlvTSi1rgzZHNnZixqKJTbBrFw4HTevFepRcrnbaLpJmnlCgcbw8EEjemRcVjODWjOSejShFqiq3EKnWpcNck06xWCV4J6Uhx1jy+us7fpXZCcciryck4ShvwHLaFacGQtbBYKDLSFbMPaOoaBvvt1pdieKC3bJZgvST+4QZ0nSDUXhrjKljbGXLCkNMTyLmIRkDTrHX2ZnWpzTTorjqUeRbFsgV75AqD7QO9eHECo8ZFOUSd8EDSm9hvvxDNGSMuUZZmZzxI0I0mNqPbF6SdhqfhVIseJVN9MxLeazMhCBYDC2bYgglj/zrO2lFcl2GKUui23LVRzRnnB0VhswDD4ESKgkVWLshJUa2xNNLGHNCW7qrrBJ9Ka2HkA1LLJlcUUYLNB8RwPmDsaZFgBrS7H8QCjlEmpw5ctFJ8UtlQ4xwQpqp9T6D1pLcQp3n6CrJi8czMTt0pXiLTM0QRrvH5/lXt4ZyqpnmSq/aJ/KLHWjcNhLg5kEfHrRi8OyMJIJ7RTixbI3E+gFNkz0tGSFnDLGVSHgmZo3OK3vYdm1CwKCINc7fN2USouIINT27SjUAfKq7a4j3prYxoIrzp45I7IzTM4gMxIjaltzDa6UydxW4y00ZuKoWUFJ2LVu5az7XRV/DButLr2HjanXGRNpxClxFSDFUrk1srGi4IHNjA4ut0xNAuuk1pauxW9NNaN6lPY7S/Sri6yRG/wC6pEuVtcIjWlguMrGm+UaKV4oKBVVgxIl8oE6BW1MEaaHv8KXYPy0uW3AZYYLqDqcmWJ02NxdI2G9MPFmKTORqSFjl6GQBmbWBF6dtY6UBfvJkls0qytrzCBlc65Fy/sz33ppzfOymKH9ui2IxJ1JH6UfYs7TUlhVdVYbMAwO2hEjQ67Gi7dkgVWeRPo5IwfkA45jBZw1y4RmAWIB6sQgk9BLCfSqLisQ1p7aKltFRQoVs8gLZUrIU9wPZNWzxliQllUZSfMuKoiBqp8zU/wDJHz3G9VniF9/OWFsgC4yxLDQaaghiOURox/dXLLs7sOo2XPhNzMmUKV8s+XlP+ECNJPQjrR9vBE+lKvCeLBDIUhslq8TrBzqV5ZJMfd+m+wq12XWs8jS0I8acnYvwvDmkydO3+tHohXSsxL0Jcc+1JpG3PsZKMOgy4sjWhPIgzUL4zMPStS5OommjBoWU4sC4tdUHQAt1pRmI9acNhSzFiIBr3/ZZiZrshkjFUzklGUnaQowlpmeSdf52qz8HssAcw0nTufjWnDLYQRHN3phZf1rn+oyuWki+DFW2C8Rw/KY3qtnBNVuuiaFODpMWbiik8fJlQuWG6Vql9170VbOutGADTau5yrtHIkD4fGOTFMLV5juKnw1tewopQK5ZzXwXjB/IN5bEaV4+DciaKa6BU6YkEVLm10U4RfbEz4dl6GtYbXQ6en500a9NSACKf1flE3i3piG8rdZj4VLg8Dm66UzO/p2/nasF0DaneV1SEjiXLZIuCRV/f1qNrIOgFavfnet7N6o+7s6Pa9FA8S4aL99VkwomF11FjfuPQdvWgMahFp5DwSTquVf2bgHXc/ka38QB3e8XuExcTQDlGW+ygMpnMYgSI2GmlZbtwGyu+mVToqrAduVyNdjuCJrWUSpUdB4OgOGsaf3Vv/wHWmNi0I1pD4DvMcDZzmSAQP8AKDCiAB0H/un4uUrb6F4oq3jrDkjDKoknEbRP93c+nx6VV+KEC7q6T5rdVJ9oqeYGJmafeM2Y4zCLnOUhiUBIBIuW4JaeXeJA/Kar/FsMsrIb9s26q398dA8Sx9T61vI8UuJaPD1sgzuPJtLIYMCUa4GAI0EEiRT4XYqtcCsnz7UFgJxUgnRuY+0g0TWCI7VbhZB6U6kq2SyRfK0aq89Jqc2iRFSW0AohGqUpfA8YfIvTDGe1TW8GBrPyolxXoEUrmwqCIRar02wd6nmtwopbH4gqYfrUdy1B0o6ajZJo8mbigTWslu1Fi13r3TtW5A4lLawQdalQCPWjkuzI/WsSwr6GAe9d7n8nEogWZgN6ibFtRtzDG3vMVlrFp6UL8pWavAtOLaiLOMPWpb7IdYFRo6zoJptNdA6CExw60bbxQy0G2Gzb1NhMEKi1EonIlzCZ1rwEa61IcOTtrUYw+tZUK3I3WwN6lcBdqxMMxrS5ZcGp3b7LJUujnfGdXvHWc4idD/vDez6fGtmU6kjqsS2aOd9lHtVDj7rMXOVRme0Sr6NDXGY5WMgLJGsdKltu4Ps2pm3qSCdbzqSoUdulZsqizeC1/sdr4HrPU9asIFJP6PWzYXKUChLjIuu43kydDrtVra0AKWU9iqLOfeL1/tmD7EXQZ9n2re43Pw+NJ+LKBoI/bGYcgR5pOinb+e9OfFF9v9p4dMqwtrOrEZiC9wBuU6Nog031J6VX+LFi2t1Z824NM6H9q24zxt0rXsdKolk8PD761Eb4nafxHcn2vj0+dXELVJ4HiLmaxDK83yk5YARrZzZXJLdJiYnpV7FuhYJLZCCakQnvWXWC77EgT6nb89PmK8KULBR6z+terc0qGa9V50rUayZLtYL7dq9RYrZrooaCRjEGdjUq3z2rwGtC8VtGtmXsS3QULnei1Wa9kUU0vAGr8lFTidSJjS1M7PCk/CKKscIQnQV3PJjRyKMmbcKvF1NtxIjeosVwm2pmTO8U2s8PVew0oS9hLmpgHXvXMsi5Pi6LOD47QtuYINEaUThsIq9PnUpwrnoBUgwTx0pnPVWKofY1tuoPSikvilt7hV2d/p/rWJgLo70rUX5HTkvA3SKzzYO00uRHG81J9oVN6TiOpDIsOlSW2DaGlCYrMeWj8MjHrSONDKVnL8ekeaDMZ7XTOp+9YSQdR/lGlS2yATE+1b9lAP759z0PrpUWOSDdy9HtAm2Y185hzJMM/rW4DEnW4dU3Ygftn311FOEt39HlsHDPtpefQdDC7nqfWrSVqrf0da4e4BGl5xAGg20B6/GraLB6mpzewpaObeL/AP8AKWD18lQJPXzu/unXelfEGb/FHmvtlI/aMdyJj1pt41TLxLDn/wCEdJBHnDRh1FIuKMvNon7RjoxX331KyNI92mRvA84OxD2Jn9uNzr+zPu7D49fnV2u3G6VROBsvmWQMv+8qDlE+4N3PSek7xXRHTtFDQJWUjHcYdbmDtXC7q7lmyqXdltWmYBkSSxL+WxgDY6RNMWxz3biMGu2rZfL5b2zbZtCASWIZQxKxAB3+VH8HY5mxWGfzLSoty6t7Moa5cuOt3yxacWywACkxKgBae+Lsa329PLvoqW7FxrlsKxvHRlVkIQ8oZkPtCImhexmi6gTuQKmUKPemohaPetkt607JIme4AKhW9J7fCtjNam2TQVBJbZJJ10qO6CNqxLMVsE+tYJAbxAA1+VegD8NMVsr11qTy07UHMPpsroYnQURaDj3gKEuMDqhB9J1+tRXrJiSP+6r1ZHoa5wDOaTRP2gHY1VThXY6Nl/SvLdi+PeFB4k/IVka8FpLAbR86kS5PaktjzdJykUZgylwSGRgCQcpBEjcEg71KUaHUr8B4vr3rZsQsUE1mCMuX+FSMx2zD5Cl4oZSZs9ydtqjGGUnUCt1uKNyfpWNdnYn6Udro2mSWrKqdBRtuKBtK34vy/wBa3+yifaM/Gle+xlrwcp4y33l4sBo6AZ0nT7Q2zrsPzrQXVJgeXumyMT+1Y6AnQ1tjEAuXgv8AxE0t3CuovtuJHNpW7E66XfZU/tdP2rHXm1H76oLY18I8SxFtLiYeyHBvXCS2b2gQCMo0XTLpNOjxriGYjyLekaANI0683WgP6Msos4n2R/arhMGTsNz1NXFQJmG7k5f3x2A+lBvfRjnPH8XefF4c4hEt3AIWJQlfMUwGzHr8tDS7iruS+jH7xjoUYe253InfrTrxpiFfiOGCMSUTK4BmCbts5WTroQYNV3jdpZeQpPmPvZ7M2ui7/wDqh5G8D3gr/eWc0g/akAzMNZUaBF69Z7A10nyvWuY8GhWtRp/arPsW8ukLJLQDHp6V0lbo/F+VBgfZwXgeO8trp5SLd66w0uvLhcQqsHw/No1wTIEqxMkxFgxt51Zjc8k3XQ2U8q1fufduSLiszsyjXLuV9k1T7tnNfxPKHYXrmpRbhHM2pKur7k6irn4osZr1qVL+hV7nUfiYKPnPpQtj0jrHkgDX6VHEd69E9gPlXjFvSiTMF2BtpXtvF9Ap+laXEPUxXjKO5/OjSNbJLjGgMTxEIfZYk9hRLfGoy5nSD6U0UvIrbPLfELhHLZc+pgVL9pxH/CH1r18U4EQo+f7qFONu/iH/AE/61kr8I115YnfBIB0Pz/dNY+HSBAAPfNP5Fq55c4rfNq5mvOfu7/1FokaDTepfCPih3R1vlmKAubhiMmkzqNpGwq8ZOTonLHSsviGNsvx/k1Ilx/wj6kVzfxbjhiVVQrhAWysASr6LqDHSf1qw8H4yhspLyyomYmZJyiT6madLl0K04pNlpvoWRgRurCDqNto0kVXvEuL8q1aey5QM7I3lplJZQoAPcAt8KDteNLRv27AS7L3FQPAFuGB6zMzHTvU3iUTYsSR/vYGr6QWtcsx/29ZjrXNl00XxLQmHiu9HLiLusR938N5X/EP5FI7XH2a67+bd8wrzMIQkZtiRqdW2q9rhbWUHJbOie8p92ye3p859arvigIgyquUklhEAEBoMEDoRqPUd6jytluKAbHH9Lhz4mcwynzwCsBJ094cw02+O1ditnlU9YGvyrgmGHK4/xHqv/wAPTc79K6nw3xAfLAZXdgQuZUgRAgkZjHb5VXGnIjkLZnA7fWt0vr2+lVj+tFtVl82k5sokCAJ31OpqH+tJJ5bcjoJ1+gFVhhlLonKfHsrfEsSpu3RmBhwIZO19tJ6jUVF9oSd7ewGg1nO3Sd6W4jEM128YuCXmM2mt2RAnbtXru+nM8Anr2Y+tTeiqLz/RrfXy8TrMYlzAEdo/MU38a8dfD4RrloEMStsEmCM0jMJB1Fc94BxK/ae6tu4Qpuux/EWDbzO0dKk8Xcav3LVpbhlDdE8o5soY7x3p/SuDmJy96iRYYJ5+GcKAWJzF2Orm4pJzmOY+0fUmt+N3iTc//pd0F0dz67UttX4v4Y7aJMrI1KGtuOXxmuDQ/fXP7sx0jpUUy0iy8Mvc1ktEfa8P7VwH3UiBOprpK4sTuPma45h8VlCEKhIxOHOqETypoTEAVabniRo0tW57jUfQfxq2PC8i0Ryz4tHPcZh817EggOPOukKTaI9tjIzx+sVbvE2DzXLTG1mC9WVBl9nrcb/x3qvLibXnXTcuWwS9wlSbehluUi4RoJ29KvXG/EFi2bWeAcigZhZ1hAJGe4DHMNq52t0WV0XV8Sumv0ioTij0+cz+6ubv4hvuQPMPbkgHX/KAaGxeKvA5me4NBqS4/M16C+i+WjjeZvpHS7mMjeD8z+/So7nENsqE/wDMK5db4vf1yXWI/wAxP0mibHH8UVMXgI6ECfqVj6mnf0dbtA9WTOkvimjbTt/OlRnHOIIVtBtIH7q5ViPGOMG1zadlXX55a0HEsTdRcuKYOxjKXyjTN72bQwsxudhSv6ZR/wAmgqUm9HT24hckgq566EfrpXgxD/8ACP8A1D+Nci4o2IQRcvFpzHS7nUgR0nSddCO1JjiT6fQfwpo4sbWn/P2Z8/I04timUsggKysJgSNGBgx1GlK+A2rt97mGtktmthlUkhcwdJJA0Gg3ijPK81wM24jMOYAtoJ1A696CwjNgr+bPJa3lm20aMQQVuAxMDXsCa8+2nZaE+X4L/wCGXuphb9q7IayDbCEjk+7MrI9ZpSnG7K+Yy4HDKVMqRn00B0+8FF+FrrHCYl3B1ltCXJGRtmHtkbafrVduKVe5aKuLhWQpBn2e2Y1Pk09HU0mkN8LxFTesoLFgA3kcME5kzXBAVg2gAJAnpVn8SH+zWt9MWnvL2tHfYfDf8qqWE4XfF6yzWnUB7bEuhAgOsnmUH561b/E6sMMmhn7Xb6Lt5Vs9/jQtsDQeynLoG2HVD7g7H0pB4qX7q6TOhETk/GvrP5U9vKMpkDY6FG/A/Y/4aX8awQuLfWSABcaQANUYtEsfTpSoLOeWrkFl1gt3He10jXp9T1ij/CGIL4hbb8+bEYsAuWJXy7aG2FM6AEml6vzHXc9wfetDrTnwxxFXxdkW7VuzF/Fq2SSXItKc7FyYOh2gVSPZN9C3G8fuHOD0fKQXuMCOYHlLR07dasnCxeZLhNsMEuSrpHJbhxzahpzRqRGlc7xuLAa4O9w7ehat+BcavviLSvddhJHMSeh9dfhTvI0+wKOixOBnuCE3G7a/tevrUrEdRb9/3+zetQm5LXNfw+4f+KPT1r27cjSR/ejRD3FCzFw8EYi2pxBufd/eOPNMC0ist1TmbNEywj9aR+KseL1y2ttrTrbvFVZHJblIUMQVHKQFMgsJnWqjx69bW6M6sRmuew0GM4kQRpXng66TdYAAkxA0GpYaTSt0nsdbosdzOL2HkndIykbcneK04yzFnkv+2f3l6x61NilJuYclQAWEEmQYZQdB8PnUHGRDMNB963unsukzQj0aXTCZUW81xrgti7YLsYZVQBMzFVkmB0g0Nb8Q21djFzKob2AoLKNtCdJ00rL9p7ll0tKC7vZRBOUl3yKigMY1JAk1Xrllle5bYHOC9sjc51JBHXWRHWhOTWkFLyPcPicz3GTZnLABrpIBMgfdW2Gkj/Wrh4huEeXDKNNSbhXXLb00tlfkxBql4FDs2adBBF54IEEFbQAB+dXvjDkNZILTEaG+Pct6FkQhR6MD8d6zAUccZBOa65UMYPltbMLqS3tqZGXT4nXapsdjlx13ysOb/mZcw+0Xg6DUAuHViQYKyI0jXagfG1speeyiKFVgykWhMMqNGYDXViNelEeEsN5asVuBX5wWVQQdHZRLSEiNwp1EEGqTzTf5Fx443vofcJxjYa3kubeyNGH4QxGxMmTmIG3ah7uKxltSbNxvKnMFRELAnnJzOuvTXMTPbaoMeUWGYhzElvLC9VMkKSOkfKgfB3FWNm7LEqr8oiQF5QF3EDmH51K5La7Lezp9eAnh984kvcxFu27/ALI5g0qREkBNjr0GhBMgHRZw/hhXEuHRWCZYD6SHRmVhAgjQipuE8RuWTea1CkYhtlEQUiApECojiGGJuFjlUi0ebYhbTjQ6afDrTchHGxrxHhWdfurOFBVwDz5DqBKlQVJBUqZ1jTTskbwdjJMeTHT7y2dOmubWrHhjnsO6sZk66z7NvuZ271ekwKwPh3NZyZuKOVcHwv8AZVjm5ZldR7RO/pMfWq7i0BNvNJGYzl5iRp2PXbvQ+G8RXrdoWkKqoBE5ZJkzufj0oRuIOSCGII2jSCDMg/IUZTTSoVRdnQuEcWv2XIGKtW1Idwl1AFIIIIGZFEiCACd+lAcV8Ktm8wYosWMhyVYnMRBzrc35gO09aqOP4vcvBRcIOUsQcoBljLSR61pgrzIc6kL84Jn03qNP5KqSS2r/AH/P+HQ7vBk82w/2i+QroxVxOzgjWdRmI11+J3q5+LLbfZfZP+9WyPuz/wDrrsD7WoOo7R0rkHhW9cOIUAFy2VQJeVGdSzcpGkDWdNdq694vH9kubyMVbMQsx9lGojcTpr/CmQJST6SX4sZ3sFcgwnRvxp7t8D2lj8PXrPaReIWSDfJUgFMQZj0YjneB8hNDYviVlAczpJVwPaU6riwNUkblRt7w6kURYxQL3GttoReMqSJhWO45j8qyYDls7kGdTsRr97bHXf8Akb0w4HduYPzC1rNce6bttFdM6gwMzouZ0BnqACM1NPHV9heY5miB+MbXoG5kaCO0elN8Gbtssy2LBDOXzhArmSTrchlMzry96LaQFG9CT+quI4ohvWbWFtIzMPNaEclGCsZQHqtz5FfWtx/RNibTW3DWjHW2zMGJB/FGvwEa10zhd7zbbXQlyzdAyESGVtuaFIJGsbqd9qcYPzAuW5ldtYaCpywJABZyd9560OSezcWtHJbfg3FKDmtXpIGyMQCLgbcCdgelTHwveKtqRC3SS6sBqVA3X016/Gup3MNCwbht+q3CsemhA/KtL+MtJauE3FuFFa4ZOY8omd9D/GmcxVBnN7H9G1vENmvuxysxiyrFZchirNHMQInKYE7mnPB/B2FS0mJtWzbBVXORX9kEHNqzzoNY7kio+PeJrGJtBF85BMs2QTPQQtzWdTvoQKfcH8U4d/LsqrhiQgLKoBE7zm3Ig7UB+iscQ8LXziLWRrVy3bCERPme4CQolWH3YM6GSeWIqHjfhXEOzZFdpuMw5CNCFg+zvofSugcR4grHLavWsyyrLMsDO2jBl67UufE3VMvaS6N/bM6npnVo770FNIDi2Uw+CMVctOgPlOWssr3REZMk5WUEg8pIkR3iqfx/wbjMKpvXihEy13NmUsw1PJJmddRXaxi0uW7huW3yjLywsdTKlebcdaLTBGDlmDBAcKwGm0QZ+dblFh4tHCOEtmEiG0GoUuD/AMzuiL8KvfFlJNogHQT7Fw+5ajmtvmUeqq66fW+YzhNlhN5LJI6siT8jAHpSzFYTCgqloW3bmMaMZIUaExAhe/bQ0bsFUcYXxzj0a64FpxmuIVNpSAdJflAMgLvI66Uus8bxbsXe6kuOaVtqxXKycoyhdj9Qp+LHD8NccPGOsuVvB8rKgHLzkKykGQcoU9ZmarnGku27gF5GVsoUSpExGo6H5Uu/IG/ge/7daSLge4hD6W8tsk5TGZlEsCpYR3+lLOHY27ZDqrjKxCMgQaliNmiJ5D+nWltm4DBnXU7ifzNSNeIEydj+p7D1/SiKpVoe4TjD4ZrzeWmZ3LFGltDoqqcmXrMyNu+lQ8Z8Rm+qjIiyCrQOpWJEEzqZGiwe+9AYXGgm0CQBzSW/zKRqfhUGKxPsQ0/eTvsBHasHnvosyceAtMroxZszMy5JAAUKCuYHQDqBt1o674xxGY5bSBZOXMy5o6TodY9TVJTiDasTJF17gEAw/KcwkHUwPprWvnIdSqz8F/hWDy+woo7hXCrmIYrbjQFjmMD4ep9KaYLh1vYqz/BSPzLVc/CuGVbiKtkIWKJOclipaMuugHNNC43VhTsrnB/Atx2Uu9vKVzQMxkSQecCBqOpFO+IeF8EpV7t5wDy5LIRGJA3Aysp0G8irn/WXCMvO7KAHJzWwQAr+W5lQNnYD5ztR2D8M4dlz+SsrMHyQNtQSSd9aZrQHZzrC/ZLFwHB275coU+/b2pAJBCgaggeyekxTmA8O6eXczKUz3nKBSeaRlzA5dNexkzS03cPyvfVMmS2wFxrhGa5YEZioLNrAJMTJOpNb43FWA95LYL3LZzsqI5YjPbAAlwDoxGx3B6QVUbfuegs04niWtXs2FOdmDyGCAanQIgkdZ7mOs0Zgn4g8NdtncKS+VZ6EFgyldJ26nag0xd1A4ComVLdxTdu+WCzPZBzIhRtPzJI2MVLe4mwWwc1ogvZzsgzKVLXc0M8mJt7+m9FpXoyvyFYu9ZXzLt6I8xwrtJAVmORQQurfdXdBrIMk71CeEHz7jWrlyy8gt5TyoMADPkJA6GD3oG9x5XwoQXbiMGBzW1WYXzJUSwC63Br/AIRprTS1wUY26b+FxVkXWIDIzZcsAkkOOZdBus779BOUr6CmrOgeHcPe8gB72Ym203ABEm4Qr6dkgRptNT/7LVuZ8XiLnLMWpZSM0SAqMZ0iJ6Ex1qo8W4dxGxh/tBuKuUQFtXb124WYwqhkhdyCSwYTuarWCwHF7zot63cvQ4tP5zMyy3OCyO4XRfwgaQDR2htWdOexgbROYEkEybt5VERuUe7OUmBou/TrS/iXHcIqXba27SF7MA21cyWQghmNlUyjSCGbroOtUveC8TazscTYs2j5t7pbGdCAi5YBEkSNekxRvCuFcMsvcbFYhMW4yZWyO8KFWARzTrm1noIitt9mbp6EuG4ooUqmKsgSAALwAAGbQRgAB00jp0jVng8Xg0vWrxvW3uhkLKAhY8sEqwsK7mIPuz6DSmPmcEHs27Hb9g4B0Ikwu8MagxVrgrjKPL2IEo6dIgORySNJ7fCqWyXCN2TY3iOAuu5a2sljBFxbV1jH4b4tiZEQrsOsjp6nC7YANnFYiwN+bOtsAd7hDKd/xd6rX9QLisbmEv2biSTCtAAEOSSM0gLy7SSDpQmJ4Ni8EABaLEQz3MObinM3ul7cHMQQYIOhBqW0W0+2dHwr4hMLiW+0pfINrIwCsBzQwbKSTv8AGnlvg+IuD7zFuAdQLShCF6AmWB+MD4CuTcI8S417bizZvXjIW4c8ZCARlNzJzbgkXJgjsatyY3GOqo4CEnIv2jFJaVmXXIiYb29FPtx11NZutgSTdFnfhWFtXAL0EZZz3b0MWnRfK2YROvw0PT3H8Xw1i0xt22ABX2LRXWQANQJG20jToBNc/bhBNz7683MSPLskW0kkkgG3DMAdNW3nSrHgeBpzM/KRIDO+e4PdJLsTv+GZ9BpLbtUD200yt+I+LXGt3Gv2LZS6+HFtUaLjIrMxkBnBIDEhhygkA9BVcxeBRTNwOhYMwtLcBdVmFzEqMs75hAEba6XXHLhlW4qOFuwAbrAF0I6qhO28RrrrVcwuBRLTXTeBuNeFsG8jaFurKhYvM7nQSNKN3Lb0LFcehY2GgE3PLWfZVlW7mXvBHs7c30FAY7gkLM21J5ggzAhSN8gUQPSP1FWrDOhF2blkXFBDNcLKpK6q45ZInLBUHp6GqlZ8JYpsRzZLivzm5bvIVZDrmGZgxE6aga07aXQNlbu2NcoDAgxBkazrIIEH4162AfTlMn3gwy/A6CCPj2prh+EYm1cBfDXVUzzFGIE9cyjfpNRPZdWbM2YL7ytmXaeYTK7HcdPSpOwbQlvoVOVtCO3/ALrQMPX6UZjsVcB1mDIWR0BI007zQOf1ooY6PwXh7PYtXGc80TmtlZBJEhi0EGPT8qa8bwzYFRezPBkAiPiAzTKz/lOopP5DWlCPeFgBSoysFdkJ1IC+0NTv61LxjxcLyZLdsXFXQl08xjHeQQJ3occcVdUya7AeG3b19QnlB86XVzG0VQlnV4ZkAhdCTrJIG53uGD4txTVQbC20AN8vytmM5hak83IoiRuRVU4VfulPMtgorK3MrpZSdzosE67n86rd+5fa4zEPsGLAEiROVpO8web1oLJY/IPx/HyzfdKEHKVELcIVVyqDmEEx70TWg8RYk587u+ZfLKlsokkMCAsbZfpI9QouAwWMS2up1gSOnrUVrFFSdtRHU/Q1lYNjk+IXQkItpTAUslsZiABpnuZjoVn469oExnGLrEhnYzHtEt3jQkx7R+taWuEvdylUfmAIKqXH1XQbbGmON4D5OpQMNACoYgsR2Ln9PTrStpdgdeRAQSZJj0phwjjV3DEm2wIIIZXVXUggqQVYEHf8h2pi/B82uVAEUMQFUEyvoZ6zroY6UHhOHjPOUlQRJkiM2wXJ8R169K3OLCmmMD4u4hiCqreaEa0yhYVUNucmVBC+9qANYHwq44bjmOxACviLgMDzAlsWgC0DO5Kyukdqq9vEX8NaVsPiGTMWBCmRCzGUkkkRPfWm3C+I2/OxK3rZgW0c3fNLMLrWwSxBKh8xWcsSCd43zm69pSvgKXh9k3Stu3dxFwOAXHNv7xGpCnL1ImNqAHF8IS1tjctEZkBADLImDlAByk9Z67VWm4zke8VM+YGRm1RmQtJzQdZgb0a+HsgWxabMxTM2YKSpIByqRIO8dCJIO1J7u22Jb7AxdEQZBMGJ+O1bWb8XEmQumraDaoOI4e2HBMq2VdTETsSVnQ/CNtqIfDG8kWpuFW9nSfZJkDfQD896ust+BONMzEYlkul7ZjXR7ZIOncirTwj+ky7aIzjMVbMCebWMpOpB2MbmqnZ4a4to6q2tzKygTplkGNx2J21FPF8O3bbi7cwj3LGcJEanMNGC7kSCNRH5UEtWWjJt0XG//SXYv2Llq9hk8txDAyqsT3Fslhr1GtLMRhrbmzcCi1ZQEr5KuQAASYDLmOomSSTrVZ4jduopNq3csqOUKEf5nNl1j1ihMAl+4tsPiDbUhwGIZigiI0Ok7b6Bqk7mth0/BYeJ+ILgzZD5uzKzIIyGAXZiNenU6kDSlfD/ABPeS6rm/p7BHLAk5jC5Y7dO1LMJhXZbga40glBIdpXQyDJXLI2M7dDQ+P4UtvLzi4ShuEBGEEbrLESANeXuKZKnoWmkWji/EcKXzA3GbQs4AIze8YJE69gKhTCrdUQQ4IZjkOaI0k9VGuxiqcLTkQqOTlVtF6MQJIAOhmB8asPAsK1u3iVIKuqjmJCkGGPJmgnlE/XSpSxCSjew37DGYZmGYAEAmNCCNO0wa0t+dmcsfaQ24cK4KkjTXWIHoRQvDuJtbuIjhbqtbHWHyxyjQ6N0mmeK4jZy57ef2whVo0kEyGHw2IB3qdTXTJ1NdMHF27kS0sKiElSJDTIKnMIJIgiTrW93H3A11gsNc0LqzyIEe8WPQE/HSibCsyZ8pAmJiR9RUVwTuJFD1ZoHOaYv4hxZriqgRWScxLJbdsoIJCPlDAQG31kxNVq6jFjFhYkxCsBHoC0irBi8FmMzqf5JmOun8a3XAoB/GrLP8lFP5DcRwjClQFdbly4JW5edi7ROwkSNAJFeeFLh897WZigB5dVt7gSBv8p6zVcw2djbuKoLqAgCydF0ljPLv0om7hXLHMVDHmLJ0A3kCI+eu1PO6ex+SQd4jvi3cLocwV5UQMgLDVNN4IJ+VA8Xs/d27gE6QxJMhiJAPehOHWDem2GWFJcA9yAJ032pxY4aFlbkc0DMdpHvZRoPmelI2o1b2Sk9lWvXToCBppH+k6H6VNgsD5j5SwXuT39I31036VY+D8AtM7eYGOU6EwQR3y9dxuaSYq3kdwwEgkKBoAskCB/PzqnNPSG5fBZuA8JJuZrbZPLysXUsoCqeo00OaJBOukSaa+JOIZ2vMoUplXLmA9qIZzroTv0qv+FLXmXGRczOVCx3naT0iD8ATT1MGlrKoIvHLkuESF5RCgEGTrMxFc87XZN2iLDWyltUkwqhZ9BSHAeUHC3GJGdkywGMZh5bHMQBGtWDC8cLMiplE55ZVggDTRiSZ03np61XTwa6LzMEZwjAqZjNrpJmSAN4maGNbabNEb28Nmzi0D5YVrQDlmIadW5WXeg3wTkAFPLz2/LYZSeZTo7kudSAKV4vCM7nzHYMNDPu9oXoPhWli1cBhb7qMunOwEj0Brr/AKWdaY1/cix/DfJAOrayTEKB/GiuEYwNeGYBsw1kAzAMdOwHrW/CeLMrFcQcyEaFhMMD1IEkETRNrD2ftHnfaLR1kKSqxpA3NSkpRtS/aDykkQWLmV7t8heSVVfLygk8q6FRtPTXT1rMNx7F2wWtNyakjIpE/SfXtXnEL6tfgsjWgFHK4YRHYHUz2rW5xAWgUwwInmNxxm6bKHG22pHw70Ycn0thU5oIwPijGsrC3iCMivcMqCcoILQTPcn0irAcfxQ4RcQuLmyy8oW0maOYFZCTIyxPqKpdvF3GEO5yEgMAIEE6kqgGYAdKumBxFxcOuHs3B5IOcMIOucMdRtsdPU1TJLgtlVkl8iThXEsS2ctfvMxAOVm0YAyxlgQoE9IPpTS1i7+UuMxUqzKMusD/ACyOvxMUxOKWXZrKS8AEMUIEQQDuep3+FLfEWMCWh5S3FuSChH3kbSZKyNMwnWZiuVtzYqyT8N/tmuE44LgEGJJA+VKcbjHxF5BKEKWRGUQJO4YqeyjWR8danxfDbjW83mLdcENcW2hlWZScu0zO4H0pfc4c9lhbMAsAyiSQDrlPbpPz6U0IqNszeTuTb/I0xWTD22LgrdWFyl29uPZHNoOsdqrFvGXGYKWlS0yTO/LuTtBj4T61YcMLj6XwWVWk5srkgEzlJBO3Q7TptQmJ+yMPMth9zmGXYmIAAaGnXYCKMJVfkVSAPtjI2pVirkBWUQRBUlT2+Hx3oZDmZo5RMxJPX2QdyYJ+NMm4crm2DmVXIGYAtGoHN121+tG4zhtmy1myJui40FuYQRABCxM83Sqc147DyFt3ij2wjIQmYs0ISu2VZgNyzB7fpRv9Y/MQo6yx0DocrjboBDbbnX13oPjWEtpea00oVAEwdJAIUoQCD06b0Nh8CoYEXbZ7SSpO24gxvW9rWzUvJbbBssoi8paIh+VpABIPSRNFDhj+lVG5ZtkRzJzE5ycyHMdeYa9AP1rdcDejSY/zH+NTeOA6x/Cv8G+AREY2zoW/C0AN7oJYHN6j5d6nezbtGG1J5gDLZjP4YgfIdKysotttHM27Q/s37dpTda1KiCRos9ebYnSdB1iqxxLjZu3JAgT+ET9BsPSvaymjFUV4KMV91YVwq+4bOAvlwZYmCNNeWTG3WlnELy+azEgycxC7Tp1O/XWvaylxq5MnBK2F8B402G80oJ8xcvNysvcgjqQTr+lR8S4j90otBkQk5gDrOmnoP1rKymaTasPbAMBfuh1ZAWYaCQTAP8mjrvHL5Ei4IHTKg2G8gSR86ysp0k27Q2mxW+LZ8xJlmI1jfeTpt0qfGX7moBlJDSF2kARmiR8JrKymcq6M9MKwnDbt0BgIScrMe8TsYk/CvcFwmbuS4SgGsx9JnasrKl6knLiLe6AcdhQrtlJyQSCY132Cnr+/WpcHYfy/MkgNKqNg3w77RHpWVlO5OrHb0bpeZG1CzHMGUEEGDt0+I1HQio71wrzIxVtjl5fzXevKyuiO4io0JLAliWJ6sZP1NEcM4gbDDU+WdGH/ANgO/wCtZWUXFOLTDew63xS5axBa1cYq2UucoMqDO4G2m9NcRjA9wuFdUbRQzZoPvR2BIY9BrWVlcGRaoaUnwq9AuGdecOwdSYadI1iMv1r2zgrCBhAysQcrQRpMR9TWVlRafhk6NMJaZbrMWUqFgQIgaafQUULB83zVYgxy9QG/FBkdOkV7WUkptOxJPZVuLXs9xmczclszj3zuGMGAfgBv86AUHp1Mfz9aysr0U9HQiT7UQuXse/5R23+tObOMu5R95Gg0jbTasrKTIkLN0f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028" name="Picture 4" descr="http://sp7.fotolog.com/photo/55/41/88/worldplacess/1241011859511_f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95736" y="620688"/>
            <a:ext cx="4752975" cy="4391026"/>
          </a:xfrm>
          <a:prstGeom prst="rect">
            <a:avLst/>
          </a:prstGeom>
          <a:noFill/>
        </p:spPr>
      </p:pic>
      <p:sp>
        <p:nvSpPr>
          <p:cNvPr id="6" name="CaixaDeTexto 5"/>
          <p:cNvSpPr txBox="1"/>
          <p:nvPr/>
        </p:nvSpPr>
        <p:spPr>
          <a:xfrm>
            <a:off x="827584" y="5877272"/>
            <a:ext cx="41410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Torres </a:t>
            </a:r>
            <a:r>
              <a:rPr lang="en-US" dirty="0" err="1" smtClean="0"/>
              <a:t>Petronas</a:t>
            </a:r>
            <a:r>
              <a:rPr lang="en-US" dirty="0" smtClean="0"/>
              <a:t> </a:t>
            </a:r>
            <a:r>
              <a:rPr lang="en-US" dirty="0" err="1" smtClean="0"/>
              <a:t>em</a:t>
            </a:r>
            <a:r>
              <a:rPr lang="en-US" dirty="0" smtClean="0"/>
              <a:t> Kuala </a:t>
            </a:r>
            <a:r>
              <a:rPr lang="en-US" dirty="0" err="1" smtClean="0"/>
              <a:t>Lampur</a:t>
            </a:r>
            <a:r>
              <a:rPr lang="en-US" dirty="0" smtClean="0"/>
              <a:t>/</a:t>
            </a:r>
            <a:r>
              <a:rPr lang="en-US" dirty="0" err="1" smtClean="0"/>
              <a:t>Malásia</a:t>
            </a:r>
            <a:endParaRPr lang="en-US" dirty="0" smtClean="0"/>
          </a:p>
          <a:p>
            <a:r>
              <a:rPr lang="en-US" dirty="0" err="1" smtClean="0"/>
              <a:t>Exemplo</a:t>
            </a:r>
            <a:r>
              <a:rPr lang="en-US" dirty="0" smtClean="0"/>
              <a:t> de </a:t>
            </a:r>
            <a:r>
              <a:rPr lang="en-US" dirty="0" err="1" smtClean="0"/>
              <a:t>engenhosidade</a:t>
            </a:r>
            <a:r>
              <a:rPr lang="en-US" dirty="0" smtClean="0"/>
              <a:t> </a:t>
            </a:r>
            <a:r>
              <a:rPr lang="en-US" dirty="0" err="1" smtClean="0"/>
              <a:t>Química</a:t>
            </a:r>
            <a:r>
              <a:rPr lang="en-US" dirty="0" smtClean="0"/>
              <a:t>.</a:t>
            </a:r>
            <a:endParaRPr lang="pt-B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539552" y="404664"/>
            <a:ext cx="8352928" cy="6186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dirty="0" smtClean="0"/>
              <a:t>Argamassa é uma cola que permite unir diversos materiais de construção.(cimento, cal e areia). Cimento é obtido por calcinação de calcários moles e argilosos. Cal é </a:t>
            </a:r>
            <a:r>
              <a:rPr lang="pt-BR" dirty="0" err="1" smtClean="0"/>
              <a:t>CaO</a:t>
            </a:r>
            <a:r>
              <a:rPr lang="pt-BR" dirty="0" smtClean="0"/>
              <a:t>.</a:t>
            </a:r>
          </a:p>
          <a:p>
            <a:pPr algn="just"/>
            <a:endParaRPr lang="pt-BR" dirty="0" smtClean="0"/>
          </a:p>
          <a:p>
            <a:pPr algn="just"/>
            <a:r>
              <a:rPr lang="pt-BR" dirty="0" smtClean="0"/>
              <a:t>Acredita-se que a argamassa surgiu na Pérsia antiga, onde usava-se alvenaria de tijolos secos ao sol, com assentamento de argamassas de cal. Seu desenvolvimento como sistema construtivo, ocorreu em Roma devido a ideia de misturar um material aglomerante, a </a:t>
            </a:r>
            <a:r>
              <a:rPr lang="pt-BR" dirty="0" err="1" smtClean="0"/>
              <a:t>pozolana</a:t>
            </a:r>
            <a:r>
              <a:rPr lang="pt-BR" dirty="0" smtClean="0"/>
              <a:t> (cinzas vulcânicas), com materiais inertes, dando origem às primeiras argamassas. </a:t>
            </a:r>
          </a:p>
          <a:p>
            <a:pPr algn="just"/>
            <a:endParaRPr lang="pt-BR" dirty="0" smtClean="0"/>
          </a:p>
          <a:p>
            <a:pPr algn="just"/>
            <a:r>
              <a:rPr lang="pt-BR" dirty="0" smtClean="0"/>
              <a:t>No Brasil, a argamassa passou a ser utilizada no primeiro século de nossa colonização, para assentamento de alvenaria de pedra. A cal que constituía tal argamassa era obtida através da queima de conchas e mariscos. O óleo de baleia era também muito utilizado como aglomerante.</a:t>
            </a:r>
          </a:p>
          <a:p>
            <a:pPr algn="just"/>
            <a:endParaRPr lang="pt-BR" dirty="0" smtClean="0"/>
          </a:p>
          <a:p>
            <a:pPr algn="just"/>
            <a:r>
              <a:rPr lang="pt-BR" dirty="0" smtClean="0"/>
              <a:t>As argamassas mais comuns são constituídas por Cimento, Areia e água.</a:t>
            </a:r>
          </a:p>
          <a:p>
            <a:pPr algn="just"/>
            <a:r>
              <a:rPr lang="pt-BR" dirty="0" smtClean="0"/>
              <a:t>Para obtenção de propriedades especiais pode ser adicionado Cal, Saibro, Barro, Caulim.</a:t>
            </a:r>
          </a:p>
          <a:p>
            <a:pPr algn="just"/>
            <a:r>
              <a:rPr lang="pt-BR" dirty="0" smtClean="0"/>
              <a:t> </a:t>
            </a:r>
          </a:p>
          <a:p>
            <a:pPr algn="just"/>
            <a:r>
              <a:rPr lang="pt-BR" dirty="0" smtClean="0"/>
              <a:t>As argamassas  poliméricas utilizam Resinas sintéticas e o agregado como pó de pedra.</a:t>
            </a:r>
          </a:p>
          <a:p>
            <a:pPr algn="just"/>
            <a:endParaRPr lang="pt-BR" dirty="0" smtClean="0"/>
          </a:p>
          <a:p>
            <a:pPr algn="just"/>
            <a:r>
              <a:rPr lang="pt-BR" dirty="0" smtClean="0"/>
              <a:t>Com o tempo, ganham resistência, </a:t>
            </a:r>
            <a:r>
              <a:rPr lang="pt-BR" dirty="0" err="1" smtClean="0"/>
              <a:t>resiliência</a:t>
            </a:r>
            <a:r>
              <a:rPr lang="pt-BR" dirty="0" smtClean="0"/>
              <a:t> e durabilidade. Este processo chama-se cura da argamassa.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http://charlezine.com.br/wp-content/uploads/20131114-nano.g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07704" y="692696"/>
            <a:ext cx="5647556" cy="5647557"/>
          </a:xfrm>
          <a:prstGeom prst="rect">
            <a:avLst/>
          </a:prstGeom>
          <a:noFill/>
        </p:spPr>
      </p:pic>
      <p:sp>
        <p:nvSpPr>
          <p:cNvPr id="3" name="CaixaDeTexto 2"/>
          <p:cNvSpPr txBox="1"/>
          <p:nvPr/>
        </p:nvSpPr>
        <p:spPr>
          <a:xfrm>
            <a:off x="467544" y="332656"/>
            <a:ext cx="40202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INTRODUÇÃO A QUÍMICA</a:t>
            </a:r>
            <a:endParaRPr lang="pt-BR" sz="2800" b="1" dirty="0"/>
          </a:p>
        </p:txBody>
      </p:sp>
      <p:sp>
        <p:nvSpPr>
          <p:cNvPr id="4" name="CaixaDeTexto 3"/>
          <p:cNvSpPr txBox="1"/>
          <p:nvPr/>
        </p:nvSpPr>
        <p:spPr>
          <a:xfrm>
            <a:off x="395536" y="6237312"/>
            <a:ext cx="5275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Escala</a:t>
            </a:r>
            <a:r>
              <a:rPr lang="en-US" dirty="0" smtClean="0"/>
              <a:t> </a:t>
            </a:r>
            <a:r>
              <a:rPr lang="en-US" dirty="0" err="1" smtClean="0"/>
              <a:t>atômica</a:t>
            </a:r>
            <a:r>
              <a:rPr lang="en-US" dirty="0" smtClean="0"/>
              <a:t> </a:t>
            </a:r>
            <a:r>
              <a:rPr lang="en-US" dirty="0" err="1" smtClean="0"/>
              <a:t>utilizada</a:t>
            </a:r>
            <a:r>
              <a:rPr lang="en-US" dirty="0" smtClean="0"/>
              <a:t> </a:t>
            </a:r>
            <a:r>
              <a:rPr lang="en-US" dirty="0" err="1" smtClean="0"/>
              <a:t>na</a:t>
            </a:r>
            <a:r>
              <a:rPr lang="en-US" dirty="0" smtClean="0"/>
              <a:t> </a:t>
            </a:r>
            <a:r>
              <a:rPr lang="en-US" dirty="0" err="1" smtClean="0"/>
              <a:t>tecnologia</a:t>
            </a:r>
            <a:r>
              <a:rPr lang="en-US" dirty="0" smtClean="0"/>
              <a:t> de </a:t>
            </a:r>
            <a:r>
              <a:rPr lang="en-US" dirty="0" err="1" smtClean="0"/>
              <a:t>computação</a:t>
            </a:r>
            <a:r>
              <a:rPr lang="en-US" dirty="0" smtClean="0"/>
              <a:t>.</a:t>
            </a:r>
            <a:endParaRPr lang="pt-BR" dirty="0"/>
          </a:p>
        </p:txBody>
      </p:sp>
      <p:sp>
        <p:nvSpPr>
          <p:cNvPr id="5" name="Retângulo 4"/>
          <p:cNvSpPr/>
          <p:nvPr/>
        </p:nvSpPr>
        <p:spPr>
          <a:xfrm>
            <a:off x="7308304" y="5445224"/>
            <a:ext cx="157821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 smtClean="0"/>
              <a:t>GRUPO II</a:t>
            </a:r>
          </a:p>
          <a:p>
            <a:r>
              <a:rPr lang="pt-BR" dirty="0" smtClean="0"/>
              <a:t>www.youtube.com/watch?v=</a:t>
            </a:r>
            <a:r>
              <a:rPr lang="pt-BR" dirty="0" err="1" smtClean="0"/>
              <a:t>vPFuJlcUttg</a:t>
            </a:r>
            <a:endParaRPr lang="pt-BR" dirty="0"/>
          </a:p>
        </p:txBody>
      </p:sp>
      <p:sp>
        <p:nvSpPr>
          <p:cNvPr id="6" name="Retângulo 5"/>
          <p:cNvSpPr/>
          <p:nvPr/>
        </p:nvSpPr>
        <p:spPr>
          <a:xfrm>
            <a:off x="7236296" y="404664"/>
            <a:ext cx="166843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 smtClean="0"/>
              <a:t>GRUPO I www.youtube.com/watch?v=L74lCZ3xpZY</a:t>
            </a:r>
            <a:endParaRPr lang="pt-B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 descr="http://www.ced.ufsc.br/emt/trabalhos/paginanano/mh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692696"/>
            <a:ext cx="9144000" cy="4547294"/>
          </a:xfrm>
          <a:prstGeom prst="rect">
            <a:avLst/>
          </a:prstGeom>
          <a:noFill/>
        </p:spPr>
      </p:pic>
      <p:sp>
        <p:nvSpPr>
          <p:cNvPr id="3" name="CaixaDeTexto 2"/>
          <p:cNvSpPr txBox="1"/>
          <p:nvPr/>
        </p:nvSpPr>
        <p:spPr>
          <a:xfrm>
            <a:off x="467544" y="5589240"/>
            <a:ext cx="64081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Obs</a:t>
            </a:r>
            <a:r>
              <a:rPr lang="en-US" dirty="0" smtClean="0"/>
              <a:t>: </a:t>
            </a:r>
            <a:r>
              <a:rPr lang="en-US" dirty="0" err="1" smtClean="0"/>
              <a:t>Busca</a:t>
            </a:r>
            <a:r>
              <a:rPr lang="en-US" dirty="0" smtClean="0"/>
              <a:t> de </a:t>
            </a:r>
            <a:r>
              <a:rPr lang="en-US" dirty="0" err="1" smtClean="0"/>
              <a:t>argumentos</a:t>
            </a:r>
            <a:r>
              <a:rPr lang="en-US" dirty="0" smtClean="0"/>
              <a:t> </a:t>
            </a:r>
            <a:r>
              <a:rPr lang="en-US" dirty="0" err="1" smtClean="0"/>
              <a:t>em</a:t>
            </a:r>
            <a:r>
              <a:rPr lang="en-US" dirty="0" smtClean="0"/>
              <a:t> video </a:t>
            </a:r>
            <a:r>
              <a:rPr lang="en-US" dirty="0" err="1" smtClean="0"/>
              <a:t>sobre</a:t>
            </a:r>
            <a:r>
              <a:rPr lang="en-US" dirty="0" smtClean="0"/>
              <a:t> </a:t>
            </a:r>
            <a:r>
              <a:rPr lang="en-US" dirty="0" err="1" smtClean="0"/>
              <a:t>Química</a:t>
            </a:r>
            <a:r>
              <a:rPr lang="en-US" dirty="0" smtClean="0"/>
              <a:t> e </a:t>
            </a:r>
            <a:r>
              <a:rPr lang="en-US" dirty="0" err="1" smtClean="0"/>
              <a:t>Computação</a:t>
            </a:r>
            <a:endParaRPr lang="en-US" dirty="0" smtClean="0"/>
          </a:p>
          <a:p>
            <a:r>
              <a:rPr lang="pt-BR" dirty="0" smtClean="0">
                <a:hlinkClick r:id="rId3"/>
              </a:rPr>
              <a:t>http://www.youtube.com/watch?v=6ey4o9QnKLg</a:t>
            </a:r>
            <a:endParaRPr lang="pt-BR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655</TotalTime>
  <Words>850</Words>
  <Application>Microsoft Office PowerPoint</Application>
  <PresentationFormat>Apresentação na tela (4:3)</PresentationFormat>
  <Paragraphs>127</Paragraphs>
  <Slides>37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37</vt:i4>
      </vt:variant>
    </vt:vector>
  </HeadingPairs>
  <TitlesOfParts>
    <vt:vector size="38" baseType="lpstr">
      <vt:lpstr>Tema do Office</vt:lpstr>
      <vt:lpstr>UNIVERSIDADE DO VALE DO ITAJAÍ</vt:lpstr>
      <vt:lpstr>Slide 2</vt:lpstr>
      <vt:lpstr>Slide 3</vt:lpstr>
      <vt:lpstr>Slide 4</vt:lpstr>
      <vt:lpstr>Sobre Química e Engenharia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Alumínio Um exemplo de Química e Engenharia</vt:lpstr>
      <vt:lpstr>Slide 16</vt:lpstr>
      <vt:lpstr>Slide 17</vt:lpstr>
      <vt:lpstr>Perspectiva macroscópica</vt:lpstr>
      <vt:lpstr>Slide 19</vt:lpstr>
      <vt:lpstr>Perspectiva microscópica</vt:lpstr>
      <vt:lpstr>Slide 21</vt:lpstr>
      <vt:lpstr>Slide 22</vt:lpstr>
      <vt:lpstr>Slide 23</vt:lpstr>
      <vt:lpstr>Representação Simbólica</vt:lpstr>
      <vt:lpstr>Slide 25</vt:lpstr>
      <vt:lpstr>Slide 26</vt:lpstr>
      <vt:lpstr>ENGENHARIA DA COMPUTAÇÃO</vt:lpstr>
      <vt:lpstr>Slide 28</vt:lpstr>
      <vt:lpstr>Ciência</vt:lpstr>
      <vt:lpstr>Slide 30</vt:lpstr>
      <vt:lpstr>Interpretações na ciência.</vt:lpstr>
      <vt:lpstr>Slide 32</vt:lpstr>
      <vt:lpstr>Método Científico</vt:lpstr>
      <vt:lpstr>Slide 34</vt:lpstr>
      <vt:lpstr>Slide 35</vt:lpstr>
      <vt:lpstr>Slide 36</vt:lpstr>
      <vt:lpstr>Slide 37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Katia</cp:lastModifiedBy>
  <cp:revision>59</cp:revision>
  <dcterms:created xsi:type="dcterms:W3CDTF">2014-02-14T11:01:03Z</dcterms:created>
  <dcterms:modified xsi:type="dcterms:W3CDTF">2016-03-03T23:08:27Z</dcterms:modified>
</cp:coreProperties>
</file>